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0" r:id="rId3"/>
    <p:sldId id="302" r:id="rId4"/>
    <p:sldId id="305" r:id="rId5"/>
    <p:sldId id="306" r:id="rId6"/>
    <p:sldId id="307" r:id="rId7"/>
    <p:sldId id="308" r:id="rId8"/>
    <p:sldId id="309" r:id="rId9"/>
    <p:sldId id="310" r:id="rId10"/>
    <p:sldId id="311" r:id="rId11"/>
    <p:sldId id="312" r:id="rId12"/>
    <p:sldId id="270" r:id="rId1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hr-HR"/>
              <a:t>Uredite stil naslova matrice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89F92D8-6044-4944-AE74-A64E3786272E}" type="datetimeFigureOut">
              <a:rPr lang="hr-HR" smtClean="0"/>
              <a:t>31.1.2024.</a:t>
            </a:fld>
            <a:endParaRPr lang="hr-HR"/>
          </a:p>
        </p:txBody>
      </p:sp>
      <p:sp>
        <p:nvSpPr>
          <p:cNvPr id="5" name="Footer Placeholder 4"/>
          <p:cNvSpPr>
            <a:spLocks noGrp="1"/>
          </p:cNvSpPr>
          <p:nvPr>
            <p:ph type="ftr" sz="quarter" idx="11"/>
          </p:nvPr>
        </p:nvSpPr>
        <p:spPr>
          <a:xfrm>
            <a:off x="1876424" y="5410201"/>
            <a:ext cx="5124886" cy="365125"/>
          </a:xfrm>
        </p:spPr>
        <p:txBody>
          <a:bodyPr/>
          <a:lstStyle/>
          <a:p>
            <a:endParaRPr lang="hr-HR"/>
          </a:p>
        </p:txBody>
      </p:sp>
      <p:sp>
        <p:nvSpPr>
          <p:cNvPr id="6" name="Slide Number Placeholder 5"/>
          <p:cNvSpPr>
            <a:spLocks noGrp="1"/>
          </p:cNvSpPr>
          <p:nvPr>
            <p:ph type="sldNum" sz="quarter" idx="12"/>
          </p:nvPr>
        </p:nvSpPr>
        <p:spPr>
          <a:xfrm>
            <a:off x="9896911" y="5410199"/>
            <a:ext cx="771089" cy="365125"/>
          </a:xfrm>
        </p:spPr>
        <p:txBody>
          <a:bodyPr/>
          <a:lstStyle/>
          <a:p>
            <a:fld id="{3D161593-74B0-49EF-992E-7B6040F7F30C}" type="slidenum">
              <a:rPr lang="hr-HR" smtClean="0"/>
              <a:t>‹#›</a:t>
            </a:fld>
            <a:endParaRPr lang="hr-HR"/>
          </a:p>
        </p:txBody>
      </p:sp>
    </p:spTree>
    <p:extLst>
      <p:ext uri="{BB962C8B-B14F-4D97-AF65-F5344CB8AC3E}">
        <p14:creationId xmlns:p14="http://schemas.microsoft.com/office/powerpoint/2010/main" val="23865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hr-HR"/>
              <a:t>Uredite stil naslova matrice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hr-HR"/>
              <a:t>Kliknite ikonu da biste dodali  sliku</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F89F92D8-6044-4944-AE74-A64E3786272E}" type="datetimeFigureOut">
              <a:rPr lang="hr-HR" smtClean="0"/>
              <a:t>31.1.2024.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D161593-74B0-49EF-992E-7B6040F7F30C}" type="slidenum">
              <a:rPr lang="hr-HR" smtClean="0"/>
              <a:t>‹#›</a:t>
            </a:fld>
            <a:endParaRPr lang="hr-HR"/>
          </a:p>
        </p:txBody>
      </p:sp>
    </p:spTree>
    <p:extLst>
      <p:ext uri="{BB962C8B-B14F-4D97-AF65-F5344CB8AC3E}">
        <p14:creationId xmlns:p14="http://schemas.microsoft.com/office/powerpoint/2010/main" val="114980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hr-HR"/>
              <a:t>Uredite stil naslova matrice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F89F92D8-6044-4944-AE74-A64E3786272E}" type="datetimeFigureOut">
              <a:rPr lang="hr-HR" smtClean="0"/>
              <a:t>31.1.2024.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D161593-74B0-49EF-992E-7B6040F7F30C}" type="slidenum">
              <a:rPr lang="hr-HR" smtClean="0"/>
              <a:t>‹#›</a:t>
            </a:fld>
            <a:endParaRPr lang="hr-HR"/>
          </a:p>
        </p:txBody>
      </p:sp>
    </p:spTree>
    <p:extLst>
      <p:ext uri="{BB962C8B-B14F-4D97-AF65-F5344CB8AC3E}">
        <p14:creationId xmlns:p14="http://schemas.microsoft.com/office/powerpoint/2010/main" val="1184780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hr-HR"/>
              <a:t>Uredite stil naslova matrice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F89F92D8-6044-4944-AE74-A64E3786272E}" type="datetimeFigureOut">
              <a:rPr lang="hr-HR" smtClean="0"/>
              <a:t>31.1.2024.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D161593-74B0-49EF-992E-7B6040F7F30C}" type="slidenum">
              <a:rPr lang="hr-HR" smtClean="0"/>
              <a:t>‹#›</a:t>
            </a:fld>
            <a:endParaRPr lang="hr-H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64087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hr-HR"/>
              <a:t>Uredite stil naslova matrice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F89F92D8-6044-4944-AE74-A64E3786272E}" type="datetimeFigureOut">
              <a:rPr lang="hr-HR" smtClean="0"/>
              <a:t>31.1.2024.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D161593-74B0-49EF-992E-7B6040F7F30C}" type="slidenum">
              <a:rPr lang="hr-HR" smtClean="0"/>
              <a:t>‹#›</a:t>
            </a:fld>
            <a:endParaRPr lang="hr-HR"/>
          </a:p>
        </p:txBody>
      </p:sp>
    </p:spTree>
    <p:extLst>
      <p:ext uri="{BB962C8B-B14F-4D97-AF65-F5344CB8AC3E}">
        <p14:creationId xmlns:p14="http://schemas.microsoft.com/office/powerpoint/2010/main" val="455826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hr-HR"/>
              <a:t>Uredite stil naslova matrice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3" name="Date Placeholder 2"/>
          <p:cNvSpPr>
            <a:spLocks noGrp="1"/>
          </p:cNvSpPr>
          <p:nvPr>
            <p:ph type="dt" sz="half" idx="10"/>
          </p:nvPr>
        </p:nvSpPr>
        <p:spPr/>
        <p:txBody>
          <a:bodyPr/>
          <a:lstStyle/>
          <a:p>
            <a:fld id="{F89F92D8-6044-4944-AE74-A64E3786272E}" type="datetimeFigureOut">
              <a:rPr lang="hr-HR" smtClean="0"/>
              <a:t>31.1.2024.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D161593-74B0-49EF-992E-7B6040F7F30C}" type="slidenum">
              <a:rPr lang="hr-HR" smtClean="0"/>
              <a:t>‹#›</a:t>
            </a:fld>
            <a:endParaRPr lang="hr-HR"/>
          </a:p>
        </p:txBody>
      </p:sp>
    </p:spTree>
    <p:extLst>
      <p:ext uri="{BB962C8B-B14F-4D97-AF65-F5344CB8AC3E}">
        <p14:creationId xmlns:p14="http://schemas.microsoft.com/office/powerpoint/2010/main" val="3937243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hr-HR"/>
              <a:t>Uredite stil naslova matrice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r-HR"/>
              <a:t>Kliknite ikonu da biste dodali  sliku</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r-HR"/>
              <a:t>Kliknite ikonu da biste dodali  sliku</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r-HR"/>
              <a:t>Kliknite ikonu da biste dodali  sliku</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3" name="Date Placeholder 2"/>
          <p:cNvSpPr>
            <a:spLocks noGrp="1"/>
          </p:cNvSpPr>
          <p:nvPr>
            <p:ph type="dt" sz="half" idx="10"/>
          </p:nvPr>
        </p:nvSpPr>
        <p:spPr/>
        <p:txBody>
          <a:bodyPr/>
          <a:lstStyle/>
          <a:p>
            <a:fld id="{F89F92D8-6044-4944-AE74-A64E3786272E}" type="datetimeFigureOut">
              <a:rPr lang="hr-HR" smtClean="0"/>
              <a:t>31.1.2024.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D161593-74B0-49EF-992E-7B6040F7F30C}" type="slidenum">
              <a:rPr lang="hr-HR" smtClean="0"/>
              <a:t>‹#›</a:t>
            </a:fld>
            <a:endParaRPr lang="hr-HR"/>
          </a:p>
        </p:txBody>
      </p:sp>
    </p:spTree>
    <p:extLst>
      <p:ext uri="{BB962C8B-B14F-4D97-AF65-F5344CB8AC3E}">
        <p14:creationId xmlns:p14="http://schemas.microsoft.com/office/powerpoint/2010/main" val="1618235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F89F92D8-6044-4944-AE74-A64E3786272E}" type="datetimeFigureOut">
              <a:rPr lang="hr-HR" smtClean="0"/>
              <a:t>31.1.2024.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D161593-74B0-49EF-992E-7B6040F7F30C}" type="slidenum">
              <a:rPr lang="hr-HR" smtClean="0"/>
              <a:t>‹#›</a:t>
            </a:fld>
            <a:endParaRPr lang="hr-HR"/>
          </a:p>
        </p:txBody>
      </p:sp>
    </p:spTree>
    <p:extLst>
      <p:ext uri="{BB962C8B-B14F-4D97-AF65-F5344CB8AC3E}">
        <p14:creationId xmlns:p14="http://schemas.microsoft.com/office/powerpoint/2010/main" val="2882464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hr-HR"/>
              <a:t>Uredite stil naslova matrice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F89F92D8-6044-4944-AE74-A64E3786272E}" type="datetimeFigureOut">
              <a:rPr lang="hr-HR" smtClean="0"/>
              <a:t>31.1.2024.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D161593-74B0-49EF-992E-7B6040F7F30C}" type="slidenum">
              <a:rPr lang="hr-HR" smtClean="0"/>
              <a:t>‹#›</a:t>
            </a:fld>
            <a:endParaRPr lang="hr-HR"/>
          </a:p>
        </p:txBody>
      </p:sp>
    </p:spTree>
    <p:extLst>
      <p:ext uri="{BB962C8B-B14F-4D97-AF65-F5344CB8AC3E}">
        <p14:creationId xmlns:p14="http://schemas.microsoft.com/office/powerpoint/2010/main" val="418518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F89F92D8-6044-4944-AE74-A64E3786272E}" type="datetimeFigureOut">
              <a:rPr lang="hr-HR" smtClean="0"/>
              <a:t>31.1.2024.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D161593-74B0-49EF-992E-7B6040F7F30C}" type="slidenum">
              <a:rPr lang="hr-HR" smtClean="0"/>
              <a:t>‹#›</a:t>
            </a:fld>
            <a:endParaRPr lang="hr-HR"/>
          </a:p>
        </p:txBody>
      </p:sp>
    </p:spTree>
    <p:extLst>
      <p:ext uri="{BB962C8B-B14F-4D97-AF65-F5344CB8AC3E}">
        <p14:creationId xmlns:p14="http://schemas.microsoft.com/office/powerpoint/2010/main" val="3089723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hr-HR"/>
              <a:t>Uredite stil naslova matrice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F89F92D8-6044-4944-AE74-A64E3786272E}" type="datetimeFigureOut">
              <a:rPr lang="hr-HR" smtClean="0"/>
              <a:t>31.1.2024.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D161593-74B0-49EF-992E-7B6040F7F30C}" type="slidenum">
              <a:rPr lang="hr-HR" smtClean="0"/>
              <a:t>‹#›</a:t>
            </a:fld>
            <a:endParaRPr lang="hr-HR"/>
          </a:p>
        </p:txBody>
      </p:sp>
    </p:spTree>
    <p:extLst>
      <p:ext uri="{BB962C8B-B14F-4D97-AF65-F5344CB8AC3E}">
        <p14:creationId xmlns:p14="http://schemas.microsoft.com/office/powerpoint/2010/main" val="345790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F89F92D8-6044-4944-AE74-A64E3786272E}" type="datetimeFigureOut">
              <a:rPr lang="hr-HR" smtClean="0"/>
              <a:t>31.1.2024.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D161593-74B0-49EF-992E-7B6040F7F30C}" type="slidenum">
              <a:rPr lang="hr-HR" smtClean="0"/>
              <a:t>‹#›</a:t>
            </a:fld>
            <a:endParaRPr lang="hr-HR"/>
          </a:p>
        </p:txBody>
      </p:sp>
    </p:spTree>
    <p:extLst>
      <p:ext uri="{BB962C8B-B14F-4D97-AF65-F5344CB8AC3E}">
        <p14:creationId xmlns:p14="http://schemas.microsoft.com/office/powerpoint/2010/main" val="291702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hr-HR"/>
              <a:t>Uredite stil naslova matrice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1141410" y="3073397"/>
            <a:ext cx="4878391" cy="2717801"/>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6172200" y="3073397"/>
            <a:ext cx="4875210" cy="2717801"/>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F89F92D8-6044-4944-AE74-A64E3786272E}" type="datetimeFigureOut">
              <a:rPr lang="hr-HR" smtClean="0"/>
              <a:t>31.1.2024.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D161593-74B0-49EF-992E-7B6040F7F30C}" type="slidenum">
              <a:rPr lang="hr-HR" smtClean="0"/>
              <a:t>‹#›</a:t>
            </a:fld>
            <a:endParaRPr lang="hr-HR"/>
          </a:p>
        </p:txBody>
      </p:sp>
    </p:spTree>
    <p:extLst>
      <p:ext uri="{BB962C8B-B14F-4D97-AF65-F5344CB8AC3E}">
        <p14:creationId xmlns:p14="http://schemas.microsoft.com/office/powerpoint/2010/main" val="71716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Date Placeholder 2"/>
          <p:cNvSpPr>
            <a:spLocks noGrp="1"/>
          </p:cNvSpPr>
          <p:nvPr>
            <p:ph type="dt" sz="half" idx="10"/>
          </p:nvPr>
        </p:nvSpPr>
        <p:spPr/>
        <p:txBody>
          <a:bodyPr/>
          <a:lstStyle/>
          <a:p>
            <a:fld id="{F89F92D8-6044-4944-AE74-A64E3786272E}" type="datetimeFigureOut">
              <a:rPr lang="hr-HR" smtClean="0"/>
              <a:t>31.1.2024.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D161593-74B0-49EF-992E-7B6040F7F30C}" type="slidenum">
              <a:rPr lang="hr-HR" smtClean="0"/>
              <a:t>‹#›</a:t>
            </a:fld>
            <a:endParaRPr lang="hr-HR"/>
          </a:p>
        </p:txBody>
      </p:sp>
    </p:spTree>
    <p:extLst>
      <p:ext uri="{BB962C8B-B14F-4D97-AF65-F5344CB8AC3E}">
        <p14:creationId xmlns:p14="http://schemas.microsoft.com/office/powerpoint/2010/main" val="383415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F92D8-6044-4944-AE74-A64E3786272E}" type="datetimeFigureOut">
              <a:rPr lang="hr-HR" smtClean="0"/>
              <a:t>31.1.2024.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3D161593-74B0-49EF-992E-7B6040F7F30C}" type="slidenum">
              <a:rPr lang="hr-HR" smtClean="0"/>
              <a:t>‹#›</a:t>
            </a:fld>
            <a:endParaRPr lang="hr-HR"/>
          </a:p>
        </p:txBody>
      </p:sp>
    </p:spTree>
    <p:extLst>
      <p:ext uri="{BB962C8B-B14F-4D97-AF65-F5344CB8AC3E}">
        <p14:creationId xmlns:p14="http://schemas.microsoft.com/office/powerpoint/2010/main" val="93048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hr-HR"/>
              <a:t>Uredite stil naslova matrice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F89F92D8-6044-4944-AE74-A64E3786272E}" type="datetimeFigureOut">
              <a:rPr lang="hr-HR" smtClean="0"/>
              <a:t>31.1.2024.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D161593-74B0-49EF-992E-7B6040F7F30C}" type="slidenum">
              <a:rPr lang="hr-HR" smtClean="0"/>
              <a:t>‹#›</a:t>
            </a:fld>
            <a:endParaRPr lang="hr-HR"/>
          </a:p>
        </p:txBody>
      </p:sp>
    </p:spTree>
    <p:extLst>
      <p:ext uri="{BB962C8B-B14F-4D97-AF65-F5344CB8AC3E}">
        <p14:creationId xmlns:p14="http://schemas.microsoft.com/office/powerpoint/2010/main" val="4192171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hr-HR"/>
              <a:t>Uredite stil naslova matrice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F89F92D8-6044-4944-AE74-A64E3786272E}" type="datetimeFigureOut">
              <a:rPr lang="hr-HR" smtClean="0"/>
              <a:t>31.1.2024.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D161593-74B0-49EF-992E-7B6040F7F30C}" type="slidenum">
              <a:rPr lang="hr-HR" smtClean="0"/>
              <a:t>‹#›</a:t>
            </a:fld>
            <a:endParaRPr lang="hr-HR"/>
          </a:p>
        </p:txBody>
      </p:sp>
    </p:spTree>
    <p:extLst>
      <p:ext uri="{BB962C8B-B14F-4D97-AF65-F5344CB8AC3E}">
        <p14:creationId xmlns:p14="http://schemas.microsoft.com/office/powerpoint/2010/main" val="1462165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9F92D8-6044-4944-AE74-A64E3786272E}" type="datetimeFigureOut">
              <a:rPr lang="hr-HR" smtClean="0"/>
              <a:t>31.1.2024.</a:t>
            </a:fld>
            <a:endParaRPr lang="hr-H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D161593-74B0-49EF-992E-7B6040F7F30C}" type="slidenum">
              <a:rPr lang="hr-HR" smtClean="0"/>
              <a:t>‹#›</a:t>
            </a:fld>
            <a:endParaRPr lang="hr-HR"/>
          </a:p>
        </p:txBody>
      </p:sp>
    </p:spTree>
    <p:extLst>
      <p:ext uri="{BB962C8B-B14F-4D97-AF65-F5344CB8AC3E}">
        <p14:creationId xmlns:p14="http://schemas.microsoft.com/office/powerpoint/2010/main" val="1796492808"/>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9089" y="5182864"/>
            <a:ext cx="1279341" cy="1279341"/>
          </a:xfrm>
          <a:prstGeom prst="rect">
            <a:avLst/>
          </a:prstGeom>
        </p:spPr>
      </p:pic>
      <p:sp>
        <p:nvSpPr>
          <p:cNvPr id="2" name="TekstniOkvir 1"/>
          <p:cNvSpPr txBox="1"/>
          <p:nvPr/>
        </p:nvSpPr>
        <p:spPr>
          <a:xfrm>
            <a:off x="5892800" y="4065253"/>
            <a:ext cx="5935465" cy="830997"/>
          </a:xfrm>
          <a:prstGeom prst="rect">
            <a:avLst/>
          </a:prstGeom>
          <a:noFill/>
        </p:spPr>
        <p:txBody>
          <a:bodyPr wrap="square" rtlCol="0">
            <a:spAutoFit/>
          </a:bodyPr>
          <a:lstStyle/>
          <a:p>
            <a:pPr algn="ctr"/>
            <a:r>
              <a:rPr lang="hr-HR" sz="2400" b="1" dirty="0">
                <a:solidFill>
                  <a:schemeClr val="bg1"/>
                </a:solidFill>
              </a:rPr>
              <a:t>Branko Pleadin</a:t>
            </a:r>
          </a:p>
          <a:p>
            <a:pPr algn="ctr"/>
            <a:r>
              <a:rPr lang="hr-HR" sz="2400" b="1" dirty="0">
                <a:solidFill>
                  <a:schemeClr val="bg1"/>
                </a:solidFill>
              </a:rPr>
              <a:t>Filip </a:t>
            </a:r>
            <a:r>
              <a:rPr lang="hr-HR" sz="2400" b="1" dirty="0" err="1">
                <a:solidFill>
                  <a:schemeClr val="bg1"/>
                </a:solidFill>
              </a:rPr>
              <a:t>Adaković</a:t>
            </a:r>
            <a:endParaRPr lang="hr-HR" sz="2400" b="1" dirty="0">
              <a:solidFill>
                <a:schemeClr val="bg1"/>
              </a:solidFill>
            </a:endParaRPr>
          </a:p>
        </p:txBody>
      </p:sp>
      <p:sp>
        <p:nvSpPr>
          <p:cNvPr id="7" name="TekstniOkvir 6"/>
          <p:cNvSpPr txBox="1"/>
          <p:nvPr/>
        </p:nvSpPr>
        <p:spPr>
          <a:xfrm>
            <a:off x="6634988" y="2186107"/>
            <a:ext cx="4874029" cy="1431161"/>
          </a:xfrm>
          <a:prstGeom prst="rect">
            <a:avLst/>
          </a:prstGeom>
          <a:noFill/>
        </p:spPr>
        <p:txBody>
          <a:bodyPr wrap="square" rtlCol="0">
            <a:spAutoFit/>
          </a:bodyPr>
          <a:lstStyle/>
          <a:p>
            <a:pPr algn="ctr">
              <a:spcBef>
                <a:spcPts val="1800"/>
              </a:spcBef>
            </a:pPr>
            <a:r>
              <a:rPr lang="hr-HR" sz="3600" b="1" dirty="0" err="1">
                <a:solidFill>
                  <a:schemeClr val="bg1"/>
                </a:solidFill>
                <a:latin typeface="Calibri" panose="020F0502020204030204" pitchFamily="34" charset="0"/>
                <a:cs typeface="Calibri" panose="020F0502020204030204" pitchFamily="34" charset="0"/>
              </a:rPr>
              <a:t>Erasmus</a:t>
            </a:r>
            <a:r>
              <a:rPr lang="hr-HR" sz="3600" b="1" dirty="0">
                <a:solidFill>
                  <a:schemeClr val="bg1"/>
                </a:solidFill>
                <a:latin typeface="Calibri" panose="020F0502020204030204" pitchFamily="34" charset="0"/>
                <a:cs typeface="Calibri" panose="020F0502020204030204" pitchFamily="34" charset="0"/>
              </a:rPr>
              <a:t>+ KA121 projekt</a:t>
            </a:r>
          </a:p>
          <a:p>
            <a:pPr algn="ctr">
              <a:spcBef>
                <a:spcPts val="1800"/>
              </a:spcBef>
            </a:pPr>
            <a:r>
              <a:rPr lang="hr-HR" sz="3600" b="1" dirty="0">
                <a:solidFill>
                  <a:srgbClr val="FF0000"/>
                </a:solidFill>
                <a:latin typeface="Calibri" panose="020F0502020204030204" pitchFamily="34" charset="0"/>
                <a:cs typeface="Calibri" panose="020F0502020204030204" pitchFamily="34" charset="0"/>
              </a:rPr>
              <a:t>Mreža prilika 2023</a:t>
            </a:r>
          </a:p>
        </p:txBody>
      </p:sp>
      <p:pic>
        <p:nvPicPr>
          <p:cNvPr id="8" name="Slika 7">
            <a:extLst>
              <a:ext uri="{FF2B5EF4-FFF2-40B4-BE49-F238E27FC236}">
                <a16:creationId xmlns:a16="http://schemas.microsoft.com/office/drawing/2014/main" id="{ACC30B84-E711-4E56-B27B-FA730C304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558" y="863910"/>
            <a:ext cx="5066909" cy="3403290"/>
          </a:xfrm>
          <a:prstGeom prst="rect">
            <a:avLst/>
          </a:prstGeom>
        </p:spPr>
      </p:pic>
      <p:pic>
        <p:nvPicPr>
          <p:cNvPr id="10" name="Slika 9">
            <a:extLst>
              <a:ext uri="{FF2B5EF4-FFF2-40B4-BE49-F238E27FC236}">
                <a16:creationId xmlns:a16="http://schemas.microsoft.com/office/drawing/2014/main" id="{8CDA3027-C39D-4E1E-8D8A-BDFD6B16B5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6837" y="5308146"/>
            <a:ext cx="4199866" cy="1110338"/>
          </a:xfrm>
          <a:prstGeom prst="rect">
            <a:avLst/>
          </a:prstGeom>
        </p:spPr>
      </p:pic>
    </p:spTree>
    <p:extLst>
      <p:ext uri="{BB962C8B-B14F-4D97-AF65-F5344CB8AC3E}">
        <p14:creationId xmlns:p14="http://schemas.microsoft.com/office/powerpoint/2010/main" val="1088810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type="title"/>
          </p:nvPr>
        </p:nvSpPr>
        <p:spPr>
          <a:xfrm>
            <a:off x="1029031" y="505793"/>
            <a:ext cx="10515600" cy="1325563"/>
          </a:xfrm>
        </p:spPr>
        <p:txBody>
          <a:bodyPr>
            <a:normAutofit/>
          </a:bodyPr>
          <a:lstStyle/>
          <a:p>
            <a:r>
              <a:rPr lang="hr-HR" b="1" u="sng" cap="none" dirty="0">
                <a:solidFill>
                  <a:srgbClr val="FF0000"/>
                </a:solidFill>
                <a:latin typeface="Calibri" panose="020F0502020204030204" pitchFamily="34" charset="0"/>
                <a:cs typeface="Calibri" panose="020F0502020204030204" pitchFamily="34" charset="0"/>
              </a:rPr>
              <a:t>Obaveze Strukovne škole Đurđevac:</a:t>
            </a:r>
            <a:endParaRPr lang="hr-HR" b="1" cap="none" dirty="0">
              <a:solidFill>
                <a:srgbClr val="FF0000"/>
              </a:solidFill>
              <a:latin typeface="Calibri" panose="020F0502020204030204" pitchFamily="34" charset="0"/>
              <a:cs typeface="Calibri" panose="020F0502020204030204" pitchFamily="34" charset="0"/>
            </a:endParaRPr>
          </a:p>
        </p:txBody>
      </p:sp>
      <p:sp>
        <p:nvSpPr>
          <p:cNvPr id="5" name="Rezervirano mjesto sadržaja 2"/>
          <p:cNvSpPr>
            <a:spLocks noGrp="1"/>
          </p:cNvSpPr>
          <p:nvPr>
            <p:ph idx="1"/>
          </p:nvPr>
        </p:nvSpPr>
        <p:spPr>
          <a:xfrm>
            <a:off x="1163465" y="1598812"/>
            <a:ext cx="10515600" cy="4351338"/>
          </a:xfrm>
        </p:spPr>
        <p:txBody>
          <a:bodyPr>
            <a:normAutofit/>
          </a:bodyPr>
          <a:lstStyle/>
          <a:p>
            <a:pPr lvl="1"/>
            <a:r>
              <a:rPr lang="hr-HR" dirty="0">
                <a:solidFill>
                  <a:schemeClr val="bg1"/>
                </a:solidFill>
                <a:latin typeface="Calibri" panose="020F0502020204030204" pitchFamily="34" charset="0"/>
                <a:cs typeface="Calibri" panose="020F0502020204030204" pitchFamily="34" charset="0"/>
              </a:rPr>
              <a:t>popunjavanje i priprema sve potrebne dokumentacije</a:t>
            </a:r>
          </a:p>
          <a:p>
            <a:pPr lvl="1"/>
            <a:r>
              <a:rPr lang="hr-HR" dirty="0">
                <a:solidFill>
                  <a:schemeClr val="bg1"/>
                </a:solidFill>
                <a:latin typeface="Calibri" panose="020F0502020204030204" pitchFamily="34" charset="0"/>
                <a:cs typeface="Calibri" panose="020F0502020204030204" pitchFamily="34" charset="0"/>
              </a:rPr>
              <a:t>organiziranje priprema za učenike</a:t>
            </a:r>
          </a:p>
          <a:p>
            <a:pPr lvl="1"/>
            <a:r>
              <a:rPr lang="hr-HR" dirty="0">
                <a:solidFill>
                  <a:schemeClr val="bg1"/>
                </a:solidFill>
                <a:latin typeface="Calibri" panose="020F0502020204030204" pitchFamily="34" charset="0"/>
                <a:cs typeface="Calibri" panose="020F0502020204030204" pitchFamily="34" charset="0"/>
              </a:rPr>
              <a:t>ugovaranje osiguranja sudionika mobilnosti (putno zdravstveno, od nezgode, od odgovornosti)</a:t>
            </a:r>
          </a:p>
          <a:p>
            <a:pPr lvl="1"/>
            <a:r>
              <a:rPr lang="hr-HR" dirty="0">
                <a:solidFill>
                  <a:schemeClr val="bg1"/>
                </a:solidFill>
                <a:latin typeface="Calibri" panose="020F0502020204030204" pitchFamily="34" charset="0"/>
                <a:cs typeface="Calibri" panose="020F0502020204030204" pitchFamily="34" charset="0"/>
              </a:rPr>
              <a:t>organiziranje prijevoza, smještaja i prehrane učenika</a:t>
            </a:r>
          </a:p>
          <a:p>
            <a:pPr lvl="1"/>
            <a:r>
              <a:rPr lang="hr-HR" dirty="0">
                <a:solidFill>
                  <a:schemeClr val="bg1"/>
                </a:solidFill>
                <a:latin typeface="Calibri" panose="020F0502020204030204" pitchFamily="34" charset="0"/>
                <a:cs typeface="Calibri" panose="020F0502020204030204" pitchFamily="34" charset="0"/>
              </a:rPr>
              <a:t>dogovaranje sadržaja stručne prakse i kulturoloških aktivnosti</a:t>
            </a:r>
          </a:p>
          <a:p>
            <a:pPr lvl="1"/>
            <a:r>
              <a:rPr lang="hr-HR" dirty="0">
                <a:solidFill>
                  <a:schemeClr val="bg1"/>
                </a:solidFill>
                <a:latin typeface="Calibri" panose="020F0502020204030204" pitchFamily="34" charset="0"/>
                <a:cs typeface="Calibri" panose="020F0502020204030204" pitchFamily="34" charset="0"/>
              </a:rPr>
              <a:t>komunikacija s inozemnim partnerskim ustanovama</a:t>
            </a:r>
          </a:p>
          <a:p>
            <a:pPr lvl="1"/>
            <a:r>
              <a:rPr lang="hr-HR" dirty="0">
                <a:solidFill>
                  <a:schemeClr val="bg1"/>
                </a:solidFill>
                <a:latin typeface="Calibri" panose="020F0502020204030204" pitchFamily="34" charset="0"/>
                <a:cs typeface="Calibri" panose="020F0502020204030204" pitchFamily="34" charset="0"/>
              </a:rPr>
              <a:t>osiguranje pratnje učenicima i nadzora za vrijeme rada na stručnoj praksi</a:t>
            </a:r>
          </a:p>
          <a:p>
            <a:pPr lvl="1"/>
            <a:r>
              <a:rPr lang="hr-HR" dirty="0">
                <a:solidFill>
                  <a:schemeClr val="bg1"/>
                </a:solidFill>
                <a:latin typeface="Calibri" panose="020F0502020204030204" pitchFamily="34" charset="0"/>
                <a:cs typeface="Calibri" panose="020F0502020204030204" pitchFamily="34" charset="0"/>
              </a:rPr>
              <a:t>ostalo…</a:t>
            </a:r>
          </a:p>
          <a:p>
            <a:endParaRPr lang="hr-HR" dirty="0"/>
          </a:p>
        </p:txBody>
      </p:sp>
    </p:spTree>
    <p:extLst>
      <p:ext uri="{BB962C8B-B14F-4D97-AF65-F5344CB8AC3E}">
        <p14:creationId xmlns:p14="http://schemas.microsoft.com/office/powerpoint/2010/main" val="33879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heckerboard(across)">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checkerboard(across)">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checkerboard(across)">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type="title"/>
          </p:nvPr>
        </p:nvSpPr>
        <p:spPr>
          <a:xfrm>
            <a:off x="1031644" y="531048"/>
            <a:ext cx="10515600" cy="1325563"/>
          </a:xfrm>
        </p:spPr>
        <p:txBody>
          <a:bodyPr>
            <a:normAutofit/>
          </a:bodyPr>
          <a:lstStyle/>
          <a:p>
            <a:r>
              <a:rPr lang="hr-HR" b="1" u="sng" cap="none" dirty="0">
                <a:solidFill>
                  <a:srgbClr val="FF0000"/>
                </a:solidFill>
                <a:latin typeface="Calibri" panose="020F0502020204030204" pitchFamily="34" charset="0"/>
                <a:cs typeface="Calibri" panose="020F0502020204030204" pitchFamily="34" charset="0"/>
              </a:rPr>
              <a:t>Dokumentacija nakon mobilnosti:</a:t>
            </a:r>
            <a:endParaRPr lang="hr-HR" b="1" cap="none" dirty="0">
              <a:solidFill>
                <a:srgbClr val="FF0000"/>
              </a:solidFill>
              <a:latin typeface="Calibri" panose="020F0502020204030204" pitchFamily="34" charset="0"/>
              <a:cs typeface="Calibri" panose="020F0502020204030204" pitchFamily="34" charset="0"/>
            </a:endParaRPr>
          </a:p>
        </p:txBody>
      </p:sp>
      <p:sp>
        <p:nvSpPr>
          <p:cNvPr id="5" name="Rezervirano mjesto sadržaja 2"/>
          <p:cNvSpPr>
            <a:spLocks noGrp="1"/>
          </p:cNvSpPr>
          <p:nvPr>
            <p:ph idx="1"/>
          </p:nvPr>
        </p:nvSpPr>
        <p:spPr>
          <a:xfrm>
            <a:off x="1193510" y="1761227"/>
            <a:ext cx="10515600" cy="2076640"/>
          </a:xfrm>
        </p:spPr>
        <p:txBody>
          <a:bodyPr>
            <a:normAutofit/>
          </a:bodyPr>
          <a:lstStyle/>
          <a:p>
            <a:pPr lvl="1"/>
            <a:r>
              <a:rPr lang="hr-HR" sz="2400" dirty="0">
                <a:solidFill>
                  <a:schemeClr val="bg1"/>
                </a:solidFill>
                <a:latin typeface="Calibri" panose="020F0502020204030204" pitchFamily="34" charset="0"/>
                <a:cs typeface="Calibri" panose="020F0502020204030204" pitchFamily="34" charset="0"/>
              </a:rPr>
              <a:t>potvrda ustanove primateljice o sudjelovanju na mobilnosti</a:t>
            </a:r>
          </a:p>
          <a:p>
            <a:pPr lvl="1"/>
            <a:r>
              <a:rPr lang="hr-HR" sz="2400" dirty="0">
                <a:solidFill>
                  <a:schemeClr val="bg1"/>
                </a:solidFill>
                <a:latin typeface="Calibri" panose="020F0502020204030204" pitchFamily="34" charset="0"/>
                <a:cs typeface="Calibri" panose="020F0502020204030204" pitchFamily="34" charset="0"/>
              </a:rPr>
              <a:t>potvrda </a:t>
            </a:r>
            <a:r>
              <a:rPr lang="hr-HR" sz="2400" dirty="0" err="1">
                <a:solidFill>
                  <a:schemeClr val="bg1"/>
                </a:solidFill>
                <a:latin typeface="Calibri" panose="020F0502020204030204" pitchFamily="34" charset="0"/>
                <a:cs typeface="Calibri" panose="020F0502020204030204" pitchFamily="34" charset="0"/>
              </a:rPr>
              <a:t>Europass</a:t>
            </a:r>
            <a:r>
              <a:rPr lang="hr-HR" sz="2400" dirty="0">
                <a:solidFill>
                  <a:schemeClr val="bg1"/>
                </a:solidFill>
                <a:latin typeface="Calibri" panose="020F0502020204030204" pitchFamily="34" charset="0"/>
                <a:cs typeface="Calibri" panose="020F0502020204030204" pitchFamily="34" charset="0"/>
              </a:rPr>
              <a:t> </a:t>
            </a:r>
            <a:r>
              <a:rPr lang="hr-HR" sz="2400" dirty="0" err="1">
                <a:solidFill>
                  <a:schemeClr val="bg1"/>
                </a:solidFill>
                <a:latin typeface="Calibri" panose="020F0502020204030204" pitchFamily="34" charset="0"/>
                <a:cs typeface="Calibri" panose="020F0502020204030204" pitchFamily="34" charset="0"/>
              </a:rPr>
              <a:t>Mobility</a:t>
            </a:r>
            <a:endParaRPr lang="hr-HR" sz="2400" dirty="0">
              <a:solidFill>
                <a:schemeClr val="bg1"/>
              </a:solidFill>
              <a:latin typeface="Calibri" panose="020F0502020204030204" pitchFamily="34" charset="0"/>
              <a:cs typeface="Calibri" panose="020F0502020204030204" pitchFamily="34" charset="0"/>
            </a:endParaRPr>
          </a:p>
          <a:p>
            <a:pPr lvl="1"/>
            <a:r>
              <a:rPr lang="hr-HR" sz="2400" dirty="0">
                <a:solidFill>
                  <a:schemeClr val="bg1"/>
                </a:solidFill>
                <a:latin typeface="Calibri" panose="020F0502020204030204" pitchFamily="34" charset="0"/>
                <a:cs typeface="Calibri" panose="020F0502020204030204" pitchFamily="34" charset="0"/>
              </a:rPr>
              <a:t>priznavanje sadržaja stručne prakse (ishoda učenja) u okviru vježbi iz strukovnih predmeta ili stručne prakse</a:t>
            </a:r>
            <a:endParaRPr lang="hr-HR" dirty="0"/>
          </a:p>
        </p:txBody>
      </p:sp>
    </p:spTree>
    <p:extLst>
      <p:ext uri="{BB962C8B-B14F-4D97-AF65-F5344CB8AC3E}">
        <p14:creationId xmlns:p14="http://schemas.microsoft.com/office/powerpoint/2010/main" val="95704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10312" y="1094334"/>
            <a:ext cx="8826759" cy="1324137"/>
          </a:xfrm>
        </p:spPr>
        <p:txBody>
          <a:bodyPr>
            <a:normAutofit/>
          </a:bodyPr>
          <a:lstStyle/>
          <a:p>
            <a:pPr marL="0" indent="0" algn="ctr">
              <a:buNone/>
            </a:pPr>
            <a:r>
              <a:rPr lang="hr-HR" sz="5400" b="1" dirty="0">
                <a:solidFill>
                  <a:srgbClr val="FF0000"/>
                </a:solidFill>
                <a:latin typeface="Calibri" panose="020F0502020204030204" pitchFamily="34" charset="0"/>
                <a:cs typeface="Calibri" panose="020F0502020204030204" pitchFamily="34" charset="0"/>
              </a:rPr>
              <a:t>Hvala na pozornosti!</a:t>
            </a:r>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7460" y="2089287"/>
            <a:ext cx="3458066" cy="3123973"/>
          </a:xfrm>
          <a:prstGeom prst="rect">
            <a:avLst/>
          </a:prstGeom>
        </p:spPr>
      </p:pic>
      <p:sp>
        <p:nvSpPr>
          <p:cNvPr id="6" name="TekstniOkvir 5"/>
          <p:cNvSpPr txBox="1"/>
          <p:nvPr/>
        </p:nvSpPr>
        <p:spPr>
          <a:xfrm>
            <a:off x="1771634" y="3352536"/>
            <a:ext cx="5704114" cy="2585323"/>
          </a:xfrm>
          <a:prstGeom prst="rect">
            <a:avLst/>
          </a:prstGeom>
          <a:noFill/>
        </p:spPr>
        <p:txBody>
          <a:bodyPr wrap="square" rtlCol="0">
            <a:spAutoFit/>
          </a:bodyPr>
          <a:lstStyle/>
          <a:p>
            <a:r>
              <a:rPr lang="hr-HR" dirty="0">
                <a:solidFill>
                  <a:schemeClr val="bg1"/>
                </a:solidFill>
                <a:latin typeface="Calibri" panose="020F0502020204030204" pitchFamily="34" charset="0"/>
                <a:cs typeface="Calibri" panose="020F0502020204030204" pitchFamily="34" charset="0"/>
              </a:rPr>
              <a:t>Voditelji projekta:</a:t>
            </a:r>
          </a:p>
          <a:p>
            <a:endParaRPr lang="hr-HR" dirty="0">
              <a:solidFill>
                <a:schemeClr val="bg1"/>
              </a:solidFill>
              <a:latin typeface="Calibri" panose="020F0502020204030204" pitchFamily="34" charset="0"/>
              <a:cs typeface="Calibri" panose="020F0502020204030204" pitchFamily="34" charset="0"/>
            </a:endParaRPr>
          </a:p>
          <a:p>
            <a:r>
              <a:rPr lang="hr-HR" dirty="0">
                <a:solidFill>
                  <a:schemeClr val="bg1"/>
                </a:solidFill>
                <a:latin typeface="Calibri" panose="020F0502020204030204" pitchFamily="34" charset="0"/>
                <a:cs typeface="Calibri" panose="020F0502020204030204" pitchFamily="34" charset="0"/>
              </a:rPr>
              <a:t>Branko Pleadin, </a:t>
            </a:r>
            <a:r>
              <a:rPr lang="hr-HR" dirty="0" err="1">
                <a:solidFill>
                  <a:schemeClr val="bg1"/>
                </a:solidFill>
                <a:latin typeface="Calibri" panose="020F0502020204030204" pitchFamily="34" charset="0"/>
                <a:cs typeface="Calibri" panose="020F0502020204030204" pitchFamily="34" charset="0"/>
              </a:rPr>
              <a:t>mag</a:t>
            </a:r>
            <a:r>
              <a:rPr lang="hr-HR" dirty="0">
                <a:solidFill>
                  <a:schemeClr val="bg1"/>
                </a:solidFill>
                <a:latin typeface="Calibri" panose="020F0502020204030204" pitchFamily="34" charset="0"/>
                <a:cs typeface="Calibri" panose="020F0502020204030204" pitchFamily="34" charset="0"/>
              </a:rPr>
              <a:t>. ing. el.</a:t>
            </a:r>
          </a:p>
          <a:p>
            <a:r>
              <a:rPr lang="hr-HR" dirty="0">
                <a:solidFill>
                  <a:schemeClr val="bg1"/>
                </a:solidFill>
                <a:latin typeface="Calibri" panose="020F0502020204030204" pitchFamily="34" charset="0"/>
                <a:cs typeface="Calibri" panose="020F0502020204030204" pitchFamily="34" charset="0"/>
              </a:rPr>
              <a:t>098 942 92 44</a:t>
            </a:r>
          </a:p>
          <a:p>
            <a:r>
              <a:rPr lang="hr-HR" dirty="0">
                <a:solidFill>
                  <a:schemeClr val="bg1"/>
                </a:solidFill>
                <a:latin typeface="Calibri" panose="020F0502020204030204" pitchFamily="34" charset="0"/>
                <a:cs typeface="Calibri" panose="020F0502020204030204" pitchFamily="34" charset="0"/>
              </a:rPr>
              <a:t>branko.pleadin@gmail.com</a:t>
            </a:r>
          </a:p>
          <a:p>
            <a:endParaRPr lang="hr-HR" dirty="0">
              <a:solidFill>
                <a:schemeClr val="bg1"/>
              </a:solidFill>
              <a:latin typeface="Calibri" panose="020F0502020204030204" pitchFamily="34" charset="0"/>
              <a:cs typeface="Calibri" panose="020F0502020204030204" pitchFamily="34" charset="0"/>
            </a:endParaRPr>
          </a:p>
          <a:p>
            <a:r>
              <a:rPr lang="hr-HR" dirty="0">
                <a:solidFill>
                  <a:schemeClr val="bg1"/>
                </a:solidFill>
                <a:latin typeface="Calibri" panose="020F0502020204030204" pitchFamily="34" charset="0"/>
                <a:cs typeface="Calibri" panose="020F0502020204030204" pitchFamily="34" charset="0"/>
              </a:rPr>
              <a:t>Filip </a:t>
            </a:r>
            <a:r>
              <a:rPr lang="hr-HR" dirty="0" err="1">
                <a:solidFill>
                  <a:schemeClr val="bg1"/>
                </a:solidFill>
                <a:latin typeface="Calibri" panose="020F0502020204030204" pitchFamily="34" charset="0"/>
                <a:cs typeface="Calibri" panose="020F0502020204030204" pitchFamily="34" charset="0"/>
              </a:rPr>
              <a:t>Adaković</a:t>
            </a:r>
            <a:r>
              <a:rPr lang="hr-HR" dirty="0">
                <a:solidFill>
                  <a:schemeClr val="bg1"/>
                </a:solidFill>
                <a:latin typeface="Calibri" panose="020F0502020204030204" pitchFamily="34" charset="0"/>
                <a:cs typeface="Calibri" panose="020F0502020204030204" pitchFamily="34" charset="0"/>
              </a:rPr>
              <a:t>, </a:t>
            </a:r>
            <a:r>
              <a:rPr lang="hr-HR" dirty="0" err="1">
                <a:solidFill>
                  <a:schemeClr val="bg1"/>
                </a:solidFill>
                <a:latin typeface="Calibri" panose="020F0502020204030204" pitchFamily="34" charset="0"/>
                <a:cs typeface="Calibri" panose="020F0502020204030204" pitchFamily="34" charset="0"/>
              </a:rPr>
              <a:t>mag</a:t>
            </a:r>
            <a:r>
              <a:rPr lang="hr-HR" dirty="0">
                <a:solidFill>
                  <a:schemeClr val="bg1"/>
                </a:solidFill>
                <a:latin typeface="Calibri" panose="020F0502020204030204" pitchFamily="34" charset="0"/>
                <a:cs typeface="Calibri" panose="020F0502020204030204" pitchFamily="34" charset="0"/>
              </a:rPr>
              <a:t>. pedagogije i sociologije</a:t>
            </a:r>
          </a:p>
          <a:p>
            <a:r>
              <a:rPr lang="hr-HR" dirty="0">
                <a:solidFill>
                  <a:schemeClr val="bg1"/>
                </a:solidFill>
                <a:latin typeface="Calibri" panose="020F0502020204030204" pitchFamily="34" charset="0"/>
                <a:cs typeface="Calibri" panose="020F0502020204030204" pitchFamily="34" charset="0"/>
              </a:rPr>
              <a:t>099 248 37 22</a:t>
            </a:r>
          </a:p>
          <a:p>
            <a:r>
              <a:rPr lang="hr-HR" dirty="0">
                <a:solidFill>
                  <a:schemeClr val="bg1"/>
                </a:solidFill>
                <a:latin typeface="Calibri" panose="020F0502020204030204" pitchFamily="34" charset="0"/>
                <a:cs typeface="Calibri" panose="020F0502020204030204" pitchFamily="34" charset="0"/>
              </a:rPr>
              <a:t>fadakovi@gmail.com</a:t>
            </a:r>
          </a:p>
        </p:txBody>
      </p:sp>
    </p:spTree>
    <p:extLst>
      <p:ext uri="{BB962C8B-B14F-4D97-AF65-F5344CB8AC3E}">
        <p14:creationId xmlns:p14="http://schemas.microsoft.com/office/powerpoint/2010/main" val="389591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type="title"/>
          </p:nvPr>
        </p:nvSpPr>
        <p:spPr>
          <a:xfrm>
            <a:off x="974094" y="420161"/>
            <a:ext cx="10212466" cy="1325563"/>
          </a:xfrm>
        </p:spPr>
        <p:txBody>
          <a:bodyPr/>
          <a:lstStyle/>
          <a:p>
            <a:r>
              <a:rPr lang="hr-HR" b="1" cap="none" dirty="0">
                <a:solidFill>
                  <a:srgbClr val="FF0000"/>
                </a:solidFill>
                <a:latin typeface="Calibri" panose="020F0502020204030204" pitchFamily="34" charset="0"/>
                <a:cs typeface="Calibri" panose="020F0502020204030204" pitchFamily="34" charset="0"/>
              </a:rPr>
              <a:t>O projektu</a:t>
            </a:r>
          </a:p>
        </p:txBody>
      </p:sp>
      <p:sp>
        <p:nvSpPr>
          <p:cNvPr id="2" name="TekstniOkvir 1"/>
          <p:cNvSpPr txBox="1"/>
          <p:nvPr/>
        </p:nvSpPr>
        <p:spPr>
          <a:xfrm>
            <a:off x="1214450" y="1597363"/>
            <a:ext cx="5657406" cy="4278094"/>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hr-HR" sz="2400" b="1" dirty="0">
                <a:solidFill>
                  <a:schemeClr val="bg1"/>
                </a:solidFill>
                <a:latin typeface="Calibri" panose="020F0502020204030204" pitchFamily="34" charset="0"/>
                <a:cs typeface="Calibri" panose="020F0502020204030204" pitchFamily="34" charset="0"/>
              </a:rPr>
              <a:t>trajanje projekta:</a:t>
            </a:r>
            <a:r>
              <a:rPr lang="hr-HR" sz="2400" dirty="0">
                <a:solidFill>
                  <a:schemeClr val="bg1"/>
                </a:solidFill>
                <a:latin typeface="Calibri" panose="020F0502020204030204" pitchFamily="34" charset="0"/>
                <a:cs typeface="Calibri" panose="020F0502020204030204" pitchFamily="34" charset="0"/>
              </a:rPr>
              <a:t> </a:t>
            </a:r>
            <a:r>
              <a:rPr lang="hr-HR" sz="2400" b="1" dirty="0">
                <a:solidFill>
                  <a:schemeClr val="bg1"/>
                </a:solidFill>
                <a:latin typeface="Calibri" panose="020F0502020204030204" pitchFamily="34" charset="0"/>
                <a:cs typeface="Calibri" panose="020F0502020204030204" pitchFamily="34" charset="0"/>
              </a:rPr>
              <a:t>1.6.2023. - 31.8.2024.</a:t>
            </a:r>
            <a:endParaRPr lang="hr-HR" sz="2400" dirty="0">
              <a:solidFill>
                <a:schemeClr val="bg1"/>
              </a:solidFill>
              <a:latin typeface="Calibri" panose="020F0502020204030204" pitchFamily="34" charset="0"/>
              <a:cs typeface="Calibri" panose="020F0502020204030204" pitchFamily="34" charset="0"/>
            </a:endParaRPr>
          </a:p>
          <a:p>
            <a:pPr marL="342900" indent="-342900">
              <a:spcBef>
                <a:spcPts val="1200"/>
              </a:spcBef>
              <a:buFont typeface="Arial" panose="020B0604020202020204" pitchFamily="34" charset="0"/>
              <a:buChar char="•"/>
            </a:pPr>
            <a:r>
              <a:rPr lang="hr-HR" sz="2400" b="1" dirty="0">
                <a:solidFill>
                  <a:schemeClr val="bg1"/>
                </a:solidFill>
                <a:latin typeface="Calibri" panose="020F0502020204030204" pitchFamily="34" charset="0"/>
                <a:cs typeface="Calibri" panose="020F0502020204030204" pitchFamily="34" charset="0"/>
              </a:rPr>
              <a:t>odobreni iznos: 79.447,00 EUR</a:t>
            </a:r>
          </a:p>
          <a:p>
            <a:pPr marL="342900" indent="-342900">
              <a:spcBef>
                <a:spcPts val="1200"/>
              </a:spcBef>
              <a:buFont typeface="Arial" panose="020B0604020202020204" pitchFamily="34" charset="0"/>
              <a:buChar char="•"/>
            </a:pPr>
            <a:r>
              <a:rPr lang="hr-HR" sz="2400" b="1" dirty="0">
                <a:solidFill>
                  <a:schemeClr val="bg1"/>
                </a:solidFill>
                <a:latin typeface="Calibri" panose="020F0502020204030204" pitchFamily="34" charset="0"/>
                <a:cs typeface="Calibri" panose="020F0502020204030204" pitchFamily="34" charset="0"/>
              </a:rPr>
              <a:t>predviđene aktivnosti:</a:t>
            </a:r>
          </a:p>
          <a:p>
            <a:pPr marL="800100" lvl="1" indent="-342900">
              <a:spcBef>
                <a:spcPts val="1200"/>
              </a:spcBef>
              <a:buFont typeface="Arial" panose="020B0604020202020204" pitchFamily="34" charset="0"/>
              <a:buChar char="•"/>
            </a:pPr>
            <a:r>
              <a:rPr lang="hr-HR" sz="2000" b="1" dirty="0">
                <a:solidFill>
                  <a:schemeClr val="bg1"/>
                </a:solidFill>
                <a:latin typeface="Calibri" panose="020F0502020204030204" pitchFamily="34" charset="0"/>
                <a:cs typeface="Calibri" panose="020F0502020204030204" pitchFamily="34" charset="0"/>
              </a:rPr>
              <a:t>stručna praksa u inozemstvu za ukupno 30 učenika</a:t>
            </a:r>
          </a:p>
          <a:p>
            <a:pPr marL="800100" lvl="1" indent="-342900">
              <a:spcBef>
                <a:spcPts val="1200"/>
              </a:spcBef>
              <a:buFont typeface="Arial" panose="020B0604020202020204" pitchFamily="34" charset="0"/>
              <a:buChar char="•"/>
            </a:pPr>
            <a:r>
              <a:rPr lang="hr-HR" sz="2000" b="1" dirty="0">
                <a:solidFill>
                  <a:schemeClr val="bg1"/>
                </a:solidFill>
                <a:latin typeface="Calibri" panose="020F0502020204030204" pitchFamily="34" charset="0"/>
                <a:cs typeface="Calibri" panose="020F0502020204030204" pitchFamily="34" charset="0"/>
              </a:rPr>
              <a:t>4 nastavnika u pratnji</a:t>
            </a:r>
          </a:p>
          <a:p>
            <a:pPr marL="800100" lvl="1" indent="-342900">
              <a:spcBef>
                <a:spcPts val="1200"/>
              </a:spcBef>
              <a:buFont typeface="Arial" panose="020B0604020202020204" pitchFamily="34" charset="0"/>
              <a:buChar char="•"/>
            </a:pPr>
            <a:r>
              <a:rPr lang="hr-HR" sz="2000" b="1" dirty="0">
                <a:solidFill>
                  <a:schemeClr val="bg1"/>
                </a:solidFill>
                <a:latin typeface="Calibri" panose="020F0502020204030204" pitchFamily="34" charset="0"/>
                <a:cs typeface="Calibri" panose="020F0502020204030204" pitchFamily="34" charset="0"/>
              </a:rPr>
              <a:t>1 nastavnik na stručnom usavršavanju u inozemstvu</a:t>
            </a:r>
          </a:p>
          <a:p>
            <a:pPr marL="800100" lvl="1" indent="-342900">
              <a:spcBef>
                <a:spcPts val="1200"/>
              </a:spcBef>
              <a:buFont typeface="Arial" panose="020B0604020202020204" pitchFamily="34" charset="0"/>
              <a:buChar char="•"/>
            </a:pPr>
            <a:r>
              <a:rPr lang="hr-HR" sz="2000" b="1" dirty="0">
                <a:solidFill>
                  <a:schemeClr val="bg1"/>
                </a:solidFill>
                <a:latin typeface="Calibri" panose="020F0502020204030204" pitchFamily="34" charset="0"/>
                <a:cs typeface="Calibri" panose="020F0502020204030204" pitchFamily="34" charset="0"/>
              </a:rPr>
              <a:t>1 nastavnik na aktivnosti poučavanja i osposobljavanja</a:t>
            </a:r>
          </a:p>
        </p:txBody>
      </p:sp>
      <p:pic>
        <p:nvPicPr>
          <p:cNvPr id="6" name="Slika 5">
            <a:extLst>
              <a:ext uri="{FF2B5EF4-FFF2-40B4-BE49-F238E27FC236}">
                <a16:creationId xmlns:a16="http://schemas.microsoft.com/office/drawing/2014/main" id="{06DC02CC-3FF5-4DA5-ACC2-CBD893D8BC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051" y="1745724"/>
            <a:ext cx="4960442" cy="3331780"/>
          </a:xfrm>
          <a:prstGeom prst="rect">
            <a:avLst/>
          </a:prstGeom>
        </p:spPr>
      </p:pic>
    </p:spTree>
    <p:extLst>
      <p:ext uri="{BB962C8B-B14F-4D97-AF65-F5344CB8AC3E}">
        <p14:creationId xmlns:p14="http://schemas.microsoft.com/office/powerpoint/2010/main" val="189142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slov 1"/>
          <p:cNvSpPr>
            <a:spLocks noGrp="1"/>
          </p:cNvSpPr>
          <p:nvPr>
            <p:ph type="title"/>
          </p:nvPr>
        </p:nvSpPr>
        <p:spPr>
          <a:xfrm>
            <a:off x="856488" y="149613"/>
            <a:ext cx="10515600" cy="1325563"/>
          </a:xfrm>
        </p:spPr>
        <p:txBody>
          <a:bodyPr>
            <a:normAutofit/>
          </a:bodyPr>
          <a:lstStyle/>
          <a:p>
            <a:r>
              <a:rPr lang="hr-HR" b="1" u="sng" cap="none" dirty="0">
                <a:solidFill>
                  <a:srgbClr val="FF0000"/>
                </a:solidFill>
                <a:latin typeface="Calibri" panose="020F0502020204030204" pitchFamily="34" charset="0"/>
                <a:cs typeface="Calibri" panose="020F0502020204030204" pitchFamily="34" charset="0"/>
              </a:rPr>
              <a:t>Mobilnost učenika (</a:t>
            </a:r>
            <a:r>
              <a:rPr lang="hr-HR" b="1" u="sng" cap="none" dirty="0" err="1">
                <a:solidFill>
                  <a:srgbClr val="FF0000"/>
                </a:solidFill>
                <a:latin typeface="Calibri" panose="020F0502020204030204" pitchFamily="34" charset="0"/>
                <a:cs typeface="Calibri" panose="020F0502020204030204" pitchFamily="34" charset="0"/>
              </a:rPr>
              <a:t>Lipnik</a:t>
            </a:r>
            <a:r>
              <a:rPr lang="hr-HR" b="1" u="sng" cap="none" dirty="0">
                <a:solidFill>
                  <a:srgbClr val="FF0000"/>
                </a:solidFill>
                <a:latin typeface="Calibri" panose="020F0502020204030204" pitchFamily="34" charset="0"/>
                <a:cs typeface="Calibri" panose="020F0502020204030204" pitchFamily="34" charset="0"/>
              </a:rPr>
              <a:t> nad </a:t>
            </a:r>
            <a:r>
              <a:rPr lang="hr-HR" b="1" u="sng" cap="none" dirty="0" err="1">
                <a:solidFill>
                  <a:srgbClr val="FF0000"/>
                </a:solidFill>
                <a:latin typeface="Calibri" panose="020F0502020204030204" pitchFamily="34" charset="0"/>
                <a:cs typeface="Calibri" panose="020F0502020204030204" pitchFamily="34" charset="0"/>
              </a:rPr>
              <a:t>Bečvou</a:t>
            </a:r>
            <a:r>
              <a:rPr lang="hr-HR" b="1" u="sng" cap="none" dirty="0">
                <a:solidFill>
                  <a:srgbClr val="FF0000"/>
                </a:solidFill>
                <a:latin typeface="Calibri" panose="020F0502020204030204" pitchFamily="34" charset="0"/>
                <a:cs typeface="Calibri" panose="020F0502020204030204" pitchFamily="34" charset="0"/>
              </a:rPr>
              <a:t>, Češka)</a:t>
            </a:r>
            <a:endParaRPr lang="hr-HR" b="1" cap="none" dirty="0">
              <a:solidFill>
                <a:srgbClr val="FF0000"/>
              </a:solidFill>
              <a:latin typeface="Calibri" panose="020F0502020204030204" pitchFamily="34" charset="0"/>
              <a:cs typeface="Calibri" panose="020F0502020204030204" pitchFamily="34" charset="0"/>
            </a:endParaRPr>
          </a:p>
        </p:txBody>
      </p:sp>
      <p:sp>
        <p:nvSpPr>
          <p:cNvPr id="11" name="Rezervirano mjesto sadržaja 2"/>
          <p:cNvSpPr txBox="1">
            <a:spLocks/>
          </p:cNvSpPr>
          <p:nvPr/>
        </p:nvSpPr>
        <p:spPr>
          <a:xfrm>
            <a:off x="856488" y="1261750"/>
            <a:ext cx="4999367" cy="51448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hr-HR" sz="2400" dirty="0">
                <a:solidFill>
                  <a:schemeClr val="bg1"/>
                </a:solidFill>
                <a:latin typeface="Calibri" panose="020F0502020204030204" pitchFamily="34" charset="0"/>
                <a:cs typeface="Calibri" panose="020F0502020204030204" pitchFamily="34" charset="0"/>
              </a:rPr>
              <a:t>partnerska ustanova:</a:t>
            </a:r>
          </a:p>
          <a:p>
            <a:pPr marL="457200" lvl="1" indent="0">
              <a:lnSpc>
                <a:spcPct val="100000"/>
              </a:lnSpc>
              <a:spcBef>
                <a:spcPts val="0"/>
              </a:spcBef>
              <a:spcAft>
                <a:spcPts val="1200"/>
              </a:spcAft>
              <a:buNone/>
            </a:pPr>
            <a:r>
              <a:rPr lang="hr-HR" sz="2000" dirty="0" err="1">
                <a:solidFill>
                  <a:schemeClr val="bg1"/>
                </a:solidFill>
                <a:latin typeface="Calibri" panose="020F0502020204030204" pitchFamily="34" charset="0"/>
                <a:cs typeface="Calibri" panose="020F0502020204030204" pitchFamily="34" charset="0"/>
              </a:rPr>
              <a:t>Střední</a:t>
            </a:r>
            <a:r>
              <a:rPr lang="hr-HR" sz="2000" dirty="0">
                <a:solidFill>
                  <a:schemeClr val="bg1"/>
                </a:solidFill>
                <a:latin typeface="Calibri" panose="020F0502020204030204" pitchFamily="34" charset="0"/>
                <a:cs typeface="Calibri" panose="020F0502020204030204" pitchFamily="34" charset="0"/>
              </a:rPr>
              <a:t> škola </a:t>
            </a:r>
            <a:r>
              <a:rPr lang="hr-HR" sz="2000" dirty="0" err="1">
                <a:solidFill>
                  <a:schemeClr val="bg1"/>
                </a:solidFill>
                <a:latin typeface="Calibri" panose="020F0502020204030204" pitchFamily="34" charset="0"/>
                <a:cs typeface="Calibri" panose="020F0502020204030204" pitchFamily="34" charset="0"/>
              </a:rPr>
              <a:t>elektrotechnická</a:t>
            </a:r>
            <a:r>
              <a:rPr lang="hr-HR" sz="2000" dirty="0">
                <a:solidFill>
                  <a:schemeClr val="bg1"/>
                </a:solidFill>
                <a:latin typeface="Calibri" panose="020F0502020204030204" pitchFamily="34" charset="0"/>
                <a:cs typeface="Calibri" panose="020F0502020204030204" pitchFamily="34" charset="0"/>
              </a:rPr>
              <a:t>, </a:t>
            </a:r>
            <a:r>
              <a:rPr lang="hr-HR" sz="2000" dirty="0" err="1">
                <a:solidFill>
                  <a:schemeClr val="bg1"/>
                </a:solidFill>
                <a:latin typeface="Calibri" panose="020F0502020204030204" pitchFamily="34" charset="0"/>
                <a:cs typeface="Calibri" panose="020F0502020204030204" pitchFamily="34" charset="0"/>
              </a:rPr>
              <a:t>Lipník</a:t>
            </a:r>
            <a:r>
              <a:rPr lang="hr-HR" sz="2000" dirty="0">
                <a:solidFill>
                  <a:schemeClr val="bg1"/>
                </a:solidFill>
                <a:latin typeface="Calibri" panose="020F0502020204030204" pitchFamily="34" charset="0"/>
                <a:cs typeface="Calibri" panose="020F0502020204030204" pitchFamily="34" charset="0"/>
              </a:rPr>
              <a:t> nad </a:t>
            </a:r>
            <a:r>
              <a:rPr lang="hr-HR" sz="2000" dirty="0" err="1">
                <a:solidFill>
                  <a:schemeClr val="bg1"/>
                </a:solidFill>
                <a:latin typeface="Calibri" panose="020F0502020204030204" pitchFamily="34" charset="0"/>
                <a:cs typeface="Calibri" panose="020F0502020204030204" pitchFamily="34" charset="0"/>
              </a:rPr>
              <a:t>Bečvou</a:t>
            </a:r>
            <a:endParaRPr lang="hr-HR" sz="2000" dirty="0">
              <a:solidFill>
                <a:schemeClr val="bg1"/>
              </a:solidFill>
              <a:latin typeface="Calibri" panose="020F0502020204030204" pitchFamily="34" charset="0"/>
              <a:cs typeface="Calibri" panose="020F0502020204030204" pitchFamily="34" charset="0"/>
            </a:endParaRPr>
          </a:p>
          <a:p>
            <a:pPr marL="268288" lvl="1">
              <a:lnSpc>
                <a:spcPct val="100000"/>
              </a:lnSpc>
              <a:spcBef>
                <a:spcPts val="0"/>
              </a:spcBef>
              <a:spcAft>
                <a:spcPts val="1200"/>
              </a:spcAft>
            </a:pPr>
            <a:r>
              <a:rPr lang="pl-PL" dirty="0">
                <a:solidFill>
                  <a:srgbClr val="FF0000"/>
                </a:solidFill>
                <a:latin typeface="Calibri" panose="020F0502020204030204" pitchFamily="34" charset="0"/>
                <a:cs typeface="Calibri" panose="020F0502020204030204" pitchFamily="34" charset="0"/>
              </a:rPr>
              <a:t>4</a:t>
            </a:r>
            <a:r>
              <a:rPr lang="pl-PL" sz="2400" dirty="0">
                <a:solidFill>
                  <a:srgbClr val="FF0000"/>
                </a:solidFill>
                <a:latin typeface="Calibri" panose="020F0502020204030204" pitchFamily="34" charset="0"/>
                <a:cs typeface="Calibri" panose="020F0502020204030204" pitchFamily="34" charset="0"/>
              </a:rPr>
              <a:t> učenika </a:t>
            </a:r>
            <a:r>
              <a:rPr lang="pl-PL" dirty="0">
                <a:solidFill>
                  <a:schemeClr val="bg1"/>
                </a:solidFill>
                <a:latin typeface="Calibri" panose="020F0502020204030204" pitchFamily="34" charset="0"/>
                <a:cs typeface="Calibri" panose="020F0502020204030204" pitchFamily="34" charset="0"/>
              </a:rPr>
              <a:t>3</a:t>
            </a:r>
            <a:r>
              <a:rPr lang="pl-PL" sz="2400" dirty="0">
                <a:solidFill>
                  <a:schemeClr val="bg1"/>
                </a:solidFill>
                <a:latin typeface="Calibri" panose="020F0502020204030204" pitchFamily="34" charset="0"/>
                <a:cs typeface="Calibri" panose="020F0502020204030204" pitchFamily="34" charset="0"/>
              </a:rPr>
              <a:t>. razreda zanimanja </a:t>
            </a:r>
            <a:r>
              <a:rPr lang="hr-HR" sz="2400" dirty="0">
                <a:solidFill>
                  <a:srgbClr val="FF0000"/>
                </a:solidFill>
                <a:latin typeface="Calibri" panose="020F0502020204030204" pitchFamily="34" charset="0"/>
                <a:cs typeface="Calibri" panose="020F0502020204030204" pitchFamily="34" charset="0"/>
              </a:rPr>
              <a:t>tehničar za računalstvo</a:t>
            </a:r>
          </a:p>
          <a:p>
            <a:pPr>
              <a:lnSpc>
                <a:spcPct val="100000"/>
              </a:lnSpc>
              <a:spcBef>
                <a:spcPts val="0"/>
              </a:spcBef>
              <a:spcAft>
                <a:spcPts val="1200"/>
              </a:spcAft>
            </a:pPr>
            <a:r>
              <a:rPr lang="hr-HR" sz="2400" dirty="0">
                <a:solidFill>
                  <a:schemeClr val="bg1"/>
                </a:solidFill>
                <a:latin typeface="Calibri" panose="020F0502020204030204" pitchFamily="34" charset="0"/>
                <a:cs typeface="Calibri" panose="020F0502020204030204" pitchFamily="34" charset="0"/>
              </a:rPr>
              <a:t>stručna praksa u školskim praktikumima</a:t>
            </a:r>
          </a:p>
          <a:p>
            <a:pPr>
              <a:lnSpc>
                <a:spcPct val="100000"/>
              </a:lnSpc>
              <a:spcBef>
                <a:spcPts val="0"/>
              </a:spcBef>
              <a:spcAft>
                <a:spcPts val="1200"/>
              </a:spcAft>
            </a:pPr>
            <a:r>
              <a:rPr lang="hr-HR" sz="2400" dirty="0">
                <a:solidFill>
                  <a:schemeClr val="bg1"/>
                </a:solidFill>
                <a:latin typeface="Calibri" panose="020F0502020204030204" pitchFamily="34" charset="0"/>
                <a:cs typeface="Calibri" panose="020F0502020204030204" pitchFamily="34" charset="0"/>
              </a:rPr>
              <a:t>trajanje: 2 tjedna</a:t>
            </a:r>
          </a:p>
          <a:p>
            <a:pPr>
              <a:lnSpc>
                <a:spcPct val="100000"/>
              </a:lnSpc>
              <a:spcBef>
                <a:spcPts val="0"/>
              </a:spcBef>
              <a:spcAft>
                <a:spcPts val="1200"/>
              </a:spcAft>
            </a:pPr>
            <a:r>
              <a:rPr lang="hr-HR" sz="2400" dirty="0">
                <a:solidFill>
                  <a:schemeClr val="bg1"/>
                </a:solidFill>
                <a:latin typeface="Calibri" panose="020F0502020204030204" pitchFamily="34" charset="0"/>
                <a:cs typeface="Calibri" panose="020F0502020204030204" pitchFamily="34" charset="0"/>
              </a:rPr>
              <a:t>planirano vrijeme provedbe:</a:t>
            </a:r>
          </a:p>
          <a:p>
            <a:pPr marL="457200" lvl="1" indent="0">
              <a:lnSpc>
                <a:spcPct val="100000"/>
              </a:lnSpc>
              <a:spcBef>
                <a:spcPts val="0"/>
              </a:spcBef>
              <a:spcAft>
                <a:spcPts val="1200"/>
              </a:spcAft>
              <a:buNone/>
            </a:pPr>
            <a:r>
              <a:rPr lang="hr-HR" dirty="0">
                <a:solidFill>
                  <a:srgbClr val="FF0000"/>
                </a:solidFill>
                <a:latin typeface="Calibri" panose="020F0502020204030204" pitchFamily="34" charset="0"/>
                <a:cs typeface="Calibri" panose="020F0502020204030204" pitchFamily="34" charset="0"/>
              </a:rPr>
              <a:t>14.-27. travnja 2024.</a:t>
            </a:r>
          </a:p>
          <a:p>
            <a:pPr lvl="0">
              <a:lnSpc>
                <a:spcPct val="100000"/>
              </a:lnSpc>
              <a:spcBef>
                <a:spcPts val="0"/>
              </a:spcBef>
              <a:spcAft>
                <a:spcPts val="1200"/>
              </a:spcAft>
            </a:pPr>
            <a:r>
              <a:rPr lang="hr-HR" sz="2400" dirty="0">
                <a:solidFill>
                  <a:schemeClr val="bg1"/>
                </a:solidFill>
                <a:latin typeface="Calibri" panose="020F0502020204030204" pitchFamily="34" charset="0"/>
                <a:cs typeface="Calibri" panose="020F0502020204030204" pitchFamily="34" charset="0"/>
              </a:rPr>
              <a:t>broj nastavnika u pratnji: 1 nastavnik</a:t>
            </a:r>
          </a:p>
          <a:p>
            <a:pPr lvl="0">
              <a:lnSpc>
                <a:spcPct val="100000"/>
              </a:lnSpc>
              <a:spcBef>
                <a:spcPts val="0"/>
              </a:spcBef>
              <a:spcAft>
                <a:spcPts val="1200"/>
              </a:spcAft>
            </a:pPr>
            <a:r>
              <a:rPr lang="hr-HR" sz="2400" dirty="0">
                <a:solidFill>
                  <a:schemeClr val="bg1"/>
                </a:solidFill>
                <a:latin typeface="Calibri" panose="020F0502020204030204" pitchFamily="34" charset="0"/>
                <a:cs typeface="Calibri" panose="020F0502020204030204" pitchFamily="34" charset="0"/>
              </a:rPr>
              <a:t>način putovanja: auto ili kombi vozilo</a:t>
            </a:r>
          </a:p>
        </p:txBody>
      </p:sp>
      <p:pic>
        <p:nvPicPr>
          <p:cNvPr id="2" name="Slika 1">
            <a:extLst>
              <a:ext uri="{FF2B5EF4-FFF2-40B4-BE49-F238E27FC236}">
                <a16:creationId xmlns:a16="http://schemas.microsoft.com/office/drawing/2014/main" id="{D5C56C71-F6FD-4987-8693-F57CBEC0BD37}"/>
              </a:ext>
            </a:extLst>
          </p:cNvPr>
          <p:cNvPicPr>
            <a:picLocks noChangeAspect="1"/>
          </p:cNvPicPr>
          <p:nvPr/>
        </p:nvPicPr>
        <p:blipFill>
          <a:blip r:embed="rId2"/>
          <a:stretch>
            <a:fillRect/>
          </a:stretch>
        </p:blipFill>
        <p:spPr>
          <a:xfrm>
            <a:off x="6114288" y="1475175"/>
            <a:ext cx="5782148" cy="5048233"/>
          </a:xfrm>
          <a:prstGeom prst="rect">
            <a:avLst/>
          </a:prstGeom>
        </p:spPr>
      </p:pic>
    </p:spTree>
    <p:extLst>
      <p:ext uri="{BB962C8B-B14F-4D97-AF65-F5344CB8AC3E}">
        <p14:creationId xmlns:p14="http://schemas.microsoft.com/office/powerpoint/2010/main" val="104416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6" dur="500"/>
                                        <p:tgtEl>
                                          <p:spTgt spid="11">
                                            <p:txEl>
                                              <p:pRg st="0" end="0"/>
                                            </p:txEl>
                                          </p:spTgt>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checkerboard(across)">
                                      <p:cBhvr>
                                        <p:cTn id="20" dur="500"/>
                                        <p:tgtEl>
                                          <p:spTgt spid="11">
                                            <p:txEl>
                                              <p:pRg st="1" end="1"/>
                                            </p:txEl>
                                          </p:spTgt>
                                        </p:tgtEl>
                                      </p:cBhvr>
                                    </p:animEffect>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checkerboard(across)">
                                      <p:cBhvr>
                                        <p:cTn id="24" dur="500"/>
                                        <p:tgtEl>
                                          <p:spTgt spid="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9" dur="500"/>
                                        <p:tgtEl>
                                          <p:spTgt spid="1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1">
                                            <p:txEl>
                                              <p:pRg st="4" end="4"/>
                                            </p:txEl>
                                          </p:spTgt>
                                        </p:tgtEl>
                                        <p:attrNameLst>
                                          <p:attrName>style.visibility</p:attrName>
                                        </p:attrNameLst>
                                      </p:cBhvr>
                                      <p:to>
                                        <p:strVal val="visible"/>
                                      </p:to>
                                    </p:set>
                                    <p:animEffect transition="in" filter="checkerboard(across)">
                                      <p:cBhvr>
                                        <p:cTn id="34" dur="500"/>
                                        <p:tgtEl>
                                          <p:spTgt spid="1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animEffect transition="in" filter="checkerboard(across)">
                                      <p:cBhvr>
                                        <p:cTn id="39" dur="500"/>
                                        <p:tgtEl>
                                          <p:spTgt spid="1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1">
                                            <p:txEl>
                                              <p:pRg st="6" end="6"/>
                                            </p:txEl>
                                          </p:spTgt>
                                        </p:tgtEl>
                                        <p:attrNameLst>
                                          <p:attrName>style.visibility</p:attrName>
                                        </p:attrNameLst>
                                      </p:cBhvr>
                                      <p:to>
                                        <p:strVal val="visible"/>
                                      </p:to>
                                    </p:set>
                                    <p:animEffect transition="in" filter="checkerboard(across)">
                                      <p:cBhvr>
                                        <p:cTn id="44" dur="500"/>
                                        <p:tgtEl>
                                          <p:spTgt spid="1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Effect transition="in" filter="checkerboard(across)">
                                      <p:cBhvr>
                                        <p:cTn id="49" dur="500"/>
                                        <p:tgtEl>
                                          <p:spTgt spid="11">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11">
                                            <p:txEl>
                                              <p:pRg st="8" end="8"/>
                                            </p:txEl>
                                          </p:spTgt>
                                        </p:tgtEl>
                                        <p:attrNameLst>
                                          <p:attrName>style.visibility</p:attrName>
                                        </p:attrNameLst>
                                      </p:cBhvr>
                                      <p:to>
                                        <p:strVal val="visible"/>
                                      </p:to>
                                    </p:set>
                                    <p:animEffect transition="in" filter="checkerboard(across)">
                                      <p:cBhvr>
                                        <p:cTn id="54"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type="title"/>
          </p:nvPr>
        </p:nvSpPr>
        <p:spPr>
          <a:xfrm>
            <a:off x="855295" y="685626"/>
            <a:ext cx="10515600" cy="1325563"/>
          </a:xfrm>
        </p:spPr>
        <p:txBody>
          <a:bodyPr>
            <a:normAutofit/>
          </a:bodyPr>
          <a:lstStyle/>
          <a:p>
            <a:r>
              <a:rPr lang="hr-HR" b="1" u="sng" cap="none" dirty="0">
                <a:solidFill>
                  <a:srgbClr val="FF0000"/>
                </a:solidFill>
                <a:latin typeface="Calibri" panose="020F0502020204030204" pitchFamily="34" charset="0"/>
                <a:cs typeface="Calibri" panose="020F0502020204030204" pitchFamily="34" charset="0"/>
              </a:rPr>
              <a:t>Financiranje sudjelovanja na mobilnosti</a:t>
            </a:r>
            <a:r>
              <a:rPr lang="hr-HR" b="1" cap="none" dirty="0">
                <a:solidFill>
                  <a:srgbClr val="FF0000"/>
                </a:solidFill>
                <a:latin typeface="Calibri" panose="020F0502020204030204" pitchFamily="34" charset="0"/>
                <a:cs typeface="Calibri" panose="020F0502020204030204" pitchFamily="34" charset="0"/>
              </a:rPr>
              <a:t>:</a:t>
            </a:r>
          </a:p>
        </p:txBody>
      </p:sp>
      <p:sp>
        <p:nvSpPr>
          <p:cNvPr id="5" name="Rezervirano mjesto sadržaja 2"/>
          <p:cNvSpPr txBox="1">
            <a:spLocks/>
          </p:cNvSpPr>
          <p:nvPr/>
        </p:nvSpPr>
        <p:spPr>
          <a:xfrm>
            <a:off x="1175335" y="1855741"/>
            <a:ext cx="10451914" cy="38466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hr-HR" dirty="0">
                <a:solidFill>
                  <a:schemeClr val="bg1"/>
                </a:solidFill>
                <a:latin typeface="Calibri" panose="020F0502020204030204" pitchFamily="34" charset="0"/>
                <a:cs typeface="Calibri" panose="020F0502020204030204" pitchFamily="34" charset="0"/>
              </a:rPr>
              <a:t>Sudjelovanje na mobilnosti sufinancirano je sredstvima programa Europske unije </a:t>
            </a:r>
            <a:r>
              <a:rPr lang="hr-HR" dirty="0" err="1">
                <a:solidFill>
                  <a:schemeClr val="bg1"/>
                </a:solidFill>
                <a:latin typeface="Calibri" panose="020F0502020204030204" pitchFamily="34" charset="0"/>
                <a:cs typeface="Calibri" panose="020F0502020204030204" pitchFamily="34" charset="0"/>
              </a:rPr>
              <a:t>Erasmus</a:t>
            </a:r>
            <a:r>
              <a:rPr lang="hr-HR" dirty="0">
                <a:solidFill>
                  <a:schemeClr val="bg1"/>
                </a:solidFill>
                <a:latin typeface="Calibri" panose="020F0502020204030204" pitchFamily="34" charset="0"/>
                <a:cs typeface="Calibri" panose="020F0502020204030204" pitchFamily="34" charset="0"/>
              </a:rPr>
              <a:t>+.</a:t>
            </a:r>
          </a:p>
          <a:p>
            <a:pPr>
              <a:lnSpc>
                <a:spcPct val="120000"/>
              </a:lnSpc>
              <a:spcBef>
                <a:spcPts val="0"/>
              </a:spcBef>
            </a:pPr>
            <a:r>
              <a:rPr lang="hr-HR" dirty="0">
                <a:solidFill>
                  <a:schemeClr val="bg1"/>
                </a:solidFill>
                <a:latin typeface="Calibri" panose="020F0502020204030204" pitchFamily="34" charset="0"/>
                <a:cs typeface="Calibri" panose="020F0502020204030204" pitchFamily="34" charset="0"/>
              </a:rPr>
              <a:t>Sudionicima mobilnosti bit će pokriveni troškovi putovanja i životni troškovi za vrijeme trajanja mobilnosti.</a:t>
            </a:r>
          </a:p>
          <a:p>
            <a:pPr>
              <a:lnSpc>
                <a:spcPct val="120000"/>
              </a:lnSpc>
              <a:spcBef>
                <a:spcPts val="0"/>
              </a:spcBef>
            </a:pPr>
            <a:r>
              <a:rPr lang="hr-HR" dirty="0">
                <a:solidFill>
                  <a:schemeClr val="bg1"/>
                </a:solidFill>
                <a:latin typeface="Calibri" panose="020F0502020204030204" pitchFamily="34" charset="0"/>
                <a:cs typeface="Calibri" panose="020F0502020204030204" pitchFamily="34" charset="0"/>
              </a:rPr>
              <a:t>Višak sredstava koji ostane nakon uplate smještaja i prehrane učenika u inozemstvu škola će isplatiti sudionicima mobilnosti nekoliko tjedana prije odlaska na mobilnost.</a:t>
            </a:r>
          </a:p>
        </p:txBody>
      </p:sp>
    </p:spTree>
    <p:extLst>
      <p:ext uri="{BB962C8B-B14F-4D97-AF65-F5344CB8AC3E}">
        <p14:creationId xmlns:p14="http://schemas.microsoft.com/office/powerpoint/2010/main" val="340885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type="title"/>
          </p:nvPr>
        </p:nvSpPr>
        <p:spPr>
          <a:xfrm>
            <a:off x="1055592" y="136986"/>
            <a:ext cx="10515600" cy="1325563"/>
          </a:xfrm>
        </p:spPr>
        <p:txBody>
          <a:bodyPr>
            <a:normAutofit/>
          </a:bodyPr>
          <a:lstStyle/>
          <a:p>
            <a:r>
              <a:rPr lang="hr-HR" b="1" u="sng" cap="none" dirty="0">
                <a:solidFill>
                  <a:srgbClr val="FF0000"/>
                </a:solidFill>
                <a:latin typeface="Calibri" panose="020F0502020204030204" pitchFamily="34" charset="0"/>
                <a:cs typeface="Calibri" panose="020F0502020204030204" pitchFamily="34" charset="0"/>
              </a:rPr>
              <a:t>Način odabira sudionika</a:t>
            </a:r>
            <a:r>
              <a:rPr lang="hr-HR" b="1" cap="none" dirty="0">
                <a:solidFill>
                  <a:srgbClr val="FF0000"/>
                </a:solidFill>
                <a:latin typeface="Calibri" panose="020F0502020204030204" pitchFamily="34" charset="0"/>
                <a:cs typeface="Calibri" panose="020F0502020204030204" pitchFamily="34" charset="0"/>
              </a:rPr>
              <a:t>:</a:t>
            </a:r>
          </a:p>
        </p:txBody>
      </p:sp>
      <p:sp>
        <p:nvSpPr>
          <p:cNvPr id="5" name="Rezervirano mjesto sadržaja 2"/>
          <p:cNvSpPr txBox="1">
            <a:spLocks/>
          </p:cNvSpPr>
          <p:nvPr/>
        </p:nvSpPr>
        <p:spPr>
          <a:xfrm>
            <a:off x="1375631" y="1187717"/>
            <a:ext cx="10259019" cy="5378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hr-HR" sz="2400" dirty="0">
                <a:solidFill>
                  <a:schemeClr val="bg1"/>
                </a:solidFill>
                <a:latin typeface="Calibri" panose="020F0502020204030204" pitchFamily="34" charset="0"/>
                <a:cs typeface="Calibri" panose="020F0502020204030204" pitchFamily="34" charset="0"/>
              </a:rPr>
              <a:t>javni natječaj (objava na web stranici škole)</a:t>
            </a:r>
          </a:p>
          <a:p>
            <a:pPr>
              <a:lnSpc>
                <a:spcPct val="120000"/>
              </a:lnSpc>
              <a:spcBef>
                <a:spcPts val="0"/>
              </a:spcBef>
            </a:pPr>
            <a:r>
              <a:rPr lang="hr-HR" sz="2400" dirty="0">
                <a:solidFill>
                  <a:schemeClr val="bg1"/>
                </a:solidFill>
                <a:latin typeface="Calibri" panose="020F0502020204030204" pitchFamily="34" charset="0"/>
                <a:cs typeface="Calibri" panose="020F0502020204030204" pitchFamily="34" charset="0"/>
              </a:rPr>
              <a:t>kriteriji:</a:t>
            </a:r>
          </a:p>
          <a:p>
            <a:pPr lvl="1">
              <a:lnSpc>
                <a:spcPct val="120000"/>
              </a:lnSpc>
              <a:spcBef>
                <a:spcPts val="0"/>
              </a:spcBef>
            </a:pPr>
            <a:r>
              <a:rPr lang="hr-HR" sz="2000" dirty="0">
                <a:solidFill>
                  <a:schemeClr val="bg1"/>
                </a:solidFill>
                <a:latin typeface="Calibri" panose="020F0502020204030204" pitchFamily="34" charset="0"/>
                <a:cs typeface="Calibri" panose="020F0502020204030204" pitchFamily="34" charset="0"/>
              </a:rPr>
              <a:t>opći uspjeh iz prethodnog razreda</a:t>
            </a:r>
          </a:p>
          <a:p>
            <a:pPr lvl="1">
              <a:lnSpc>
                <a:spcPct val="120000"/>
              </a:lnSpc>
              <a:spcBef>
                <a:spcPts val="0"/>
              </a:spcBef>
            </a:pPr>
            <a:r>
              <a:rPr lang="hr-HR" sz="2000" dirty="0">
                <a:solidFill>
                  <a:schemeClr val="bg1"/>
                </a:solidFill>
                <a:latin typeface="Calibri" panose="020F0502020204030204" pitchFamily="34" charset="0"/>
                <a:cs typeface="Calibri" panose="020F0502020204030204" pitchFamily="34" charset="0"/>
              </a:rPr>
              <a:t>zaključne ocjene iz 3 predmeta struke i stranog jezika u prethodnom razredu</a:t>
            </a:r>
          </a:p>
          <a:p>
            <a:pPr lvl="1">
              <a:lnSpc>
                <a:spcPct val="120000"/>
              </a:lnSpc>
              <a:spcBef>
                <a:spcPts val="0"/>
              </a:spcBef>
            </a:pPr>
            <a:r>
              <a:rPr lang="hr-HR" sz="2000" dirty="0">
                <a:solidFill>
                  <a:schemeClr val="bg1"/>
                </a:solidFill>
                <a:latin typeface="Calibri" panose="020F0502020204030204" pitchFamily="34" charset="0"/>
                <a:cs typeface="Calibri" panose="020F0502020204030204" pitchFamily="34" charset="0"/>
              </a:rPr>
              <a:t>redovitost pohađanja nastave u prethodnom razredu</a:t>
            </a:r>
          </a:p>
          <a:p>
            <a:pPr lvl="1">
              <a:lnSpc>
                <a:spcPct val="120000"/>
              </a:lnSpc>
              <a:spcBef>
                <a:spcPts val="0"/>
              </a:spcBef>
            </a:pPr>
            <a:r>
              <a:rPr lang="hr-HR" sz="2000" dirty="0">
                <a:solidFill>
                  <a:schemeClr val="bg1"/>
                </a:solidFill>
                <a:latin typeface="Calibri" panose="020F0502020204030204" pitchFamily="34" charset="0"/>
                <a:cs typeface="Calibri" panose="020F0502020204030204" pitchFamily="34" charset="0"/>
              </a:rPr>
              <a:t>odgojne mjere zbog povreda dužnosti</a:t>
            </a:r>
          </a:p>
          <a:p>
            <a:pPr lvl="1">
              <a:lnSpc>
                <a:spcPct val="120000"/>
              </a:lnSpc>
              <a:spcBef>
                <a:spcPts val="0"/>
              </a:spcBef>
            </a:pPr>
            <a:r>
              <a:rPr lang="hr-HR" sz="2000" dirty="0">
                <a:solidFill>
                  <a:schemeClr val="bg1"/>
                </a:solidFill>
                <a:latin typeface="Calibri" panose="020F0502020204030204" pitchFamily="34" charset="0"/>
                <a:cs typeface="Calibri" panose="020F0502020204030204" pitchFamily="34" charset="0"/>
              </a:rPr>
              <a:t>sudjelovanje u izvannastavnim aktivnostima u prethodnom razredu</a:t>
            </a:r>
          </a:p>
          <a:p>
            <a:pPr lvl="1">
              <a:lnSpc>
                <a:spcPct val="120000"/>
              </a:lnSpc>
              <a:spcBef>
                <a:spcPts val="0"/>
              </a:spcBef>
            </a:pPr>
            <a:r>
              <a:rPr lang="hr-HR" sz="2000" dirty="0">
                <a:solidFill>
                  <a:schemeClr val="bg1"/>
                </a:solidFill>
                <a:latin typeface="Calibri" panose="020F0502020204030204" pitchFamily="34" charset="0"/>
                <a:cs typeface="Calibri" panose="020F0502020204030204" pitchFamily="34" charset="0"/>
              </a:rPr>
              <a:t>sudjelovanje u natjecanjima u prethodnom razredu</a:t>
            </a:r>
          </a:p>
          <a:p>
            <a:pPr lvl="1">
              <a:lnSpc>
                <a:spcPct val="120000"/>
              </a:lnSpc>
              <a:spcBef>
                <a:spcPts val="0"/>
              </a:spcBef>
            </a:pPr>
            <a:r>
              <a:rPr lang="hr-HR" sz="2000" dirty="0">
                <a:solidFill>
                  <a:schemeClr val="bg1"/>
                </a:solidFill>
                <a:latin typeface="Calibri" panose="020F0502020204030204" pitchFamily="34" charset="0"/>
                <a:cs typeface="Calibri" panose="020F0502020204030204" pitchFamily="34" charset="0"/>
              </a:rPr>
              <a:t>čimbenici koji učenika stavljaju u nepovoljniji položaj u odnosu na druge učenike:</a:t>
            </a:r>
          </a:p>
          <a:p>
            <a:pPr lvl="2">
              <a:lnSpc>
                <a:spcPct val="120000"/>
              </a:lnSpc>
              <a:spcBef>
                <a:spcPts val="0"/>
              </a:spcBef>
            </a:pPr>
            <a:r>
              <a:rPr lang="hr-HR" sz="1600" dirty="0">
                <a:solidFill>
                  <a:schemeClr val="bg1"/>
                </a:solidFill>
                <a:latin typeface="Calibri" panose="020F0502020204030204" pitchFamily="34" charset="0"/>
                <a:cs typeface="Calibri" panose="020F0502020204030204" pitchFamily="34" charset="0"/>
              </a:rPr>
              <a:t>npr. poteškoće u učenju (bilo koje vrste, dokazivo odgovarajućom dokumentacijom), ozbiljniji zdravstveni problemi (dokazivo temeljem odgovarajuće liječničke dokumentacije), slabija imovinska situacija u obitelji (npr. ako je učenik je član kućanstva koje je korisnik zajamčene minimalne naknade ili pomoći za uzdržavanje sukladno propisima kojim se uređuje područje socijalne skrbi), učenik putnik iz udaljenog mjesta stanovanja, pripadnici nacionalnih manjina, neka druga vrsta poteškoća, itd.</a:t>
            </a:r>
          </a:p>
          <a:p>
            <a:pPr>
              <a:lnSpc>
                <a:spcPct val="100000"/>
              </a:lnSpc>
              <a:spcBef>
                <a:spcPts val="0"/>
              </a:spcBef>
              <a:spcAft>
                <a:spcPts val="1200"/>
              </a:spcAft>
            </a:pPr>
            <a:endParaRPr lang="hr-HR"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74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heckerboard(across)">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checkerboard(across)">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checkerboard(across)">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checkerboard(across)">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checkerboard(across)">
                                      <p:cBhvr>
                                        <p:cTn id="5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2"/>
          <p:cNvSpPr txBox="1">
            <a:spLocks/>
          </p:cNvSpPr>
          <p:nvPr/>
        </p:nvSpPr>
        <p:spPr>
          <a:xfrm>
            <a:off x="1196236" y="921234"/>
            <a:ext cx="10195882" cy="39706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hr-HR" sz="2400" dirty="0">
                <a:solidFill>
                  <a:srgbClr val="FF0000"/>
                </a:solidFill>
                <a:latin typeface="Calibri" panose="020F0502020204030204" pitchFamily="34" charset="0"/>
                <a:cs typeface="Calibri" panose="020F0502020204030204" pitchFamily="34" charset="0"/>
              </a:rPr>
              <a:t>1. faza odabira:</a:t>
            </a:r>
          </a:p>
          <a:p>
            <a:pPr lvl="1">
              <a:lnSpc>
                <a:spcPct val="120000"/>
              </a:lnSpc>
              <a:spcBef>
                <a:spcPts val="0"/>
              </a:spcBef>
            </a:pPr>
            <a:r>
              <a:rPr lang="hr-HR" sz="2000" dirty="0">
                <a:solidFill>
                  <a:schemeClr val="bg1"/>
                </a:solidFill>
                <a:latin typeface="Calibri" panose="020F0502020204030204" pitchFamily="34" charset="0"/>
                <a:cs typeface="Calibri" panose="020F0502020204030204" pitchFamily="34" charset="0"/>
              </a:rPr>
              <a:t>bodovanje prema jasno definiranim kriterijima navedenima u natječaju</a:t>
            </a:r>
          </a:p>
          <a:p>
            <a:pPr lvl="1">
              <a:lnSpc>
                <a:spcPct val="120000"/>
              </a:lnSpc>
              <a:spcBef>
                <a:spcPts val="0"/>
              </a:spcBef>
            </a:pPr>
            <a:r>
              <a:rPr lang="hr-HR" sz="2000" dirty="0">
                <a:solidFill>
                  <a:schemeClr val="bg1"/>
                </a:solidFill>
                <a:latin typeface="Calibri" panose="020F0502020204030204" pitchFamily="34" charset="0"/>
                <a:cs typeface="Calibri" panose="020F0502020204030204" pitchFamily="34" charset="0"/>
              </a:rPr>
              <a:t>formiranje liste potencijalnih sudionika (4 - 5 učenika više od planiranog broja)</a:t>
            </a:r>
          </a:p>
          <a:p>
            <a:pPr>
              <a:lnSpc>
                <a:spcPct val="120000"/>
              </a:lnSpc>
              <a:spcBef>
                <a:spcPts val="0"/>
              </a:spcBef>
            </a:pPr>
            <a:r>
              <a:rPr lang="hr-HR" sz="2400" dirty="0">
                <a:solidFill>
                  <a:srgbClr val="FF0000"/>
                </a:solidFill>
                <a:latin typeface="Calibri" panose="020F0502020204030204" pitchFamily="34" charset="0"/>
                <a:cs typeface="Calibri" panose="020F0502020204030204" pitchFamily="34" charset="0"/>
              </a:rPr>
              <a:t>2. faza odabira:</a:t>
            </a:r>
          </a:p>
          <a:p>
            <a:pPr lvl="1">
              <a:lnSpc>
                <a:spcPct val="120000"/>
              </a:lnSpc>
              <a:spcBef>
                <a:spcPts val="0"/>
              </a:spcBef>
            </a:pPr>
            <a:r>
              <a:rPr lang="hr-HR" sz="2000" dirty="0">
                <a:solidFill>
                  <a:schemeClr val="bg1"/>
                </a:solidFill>
              </a:rPr>
              <a:t>procjena motivacije, zalaganja, stručnog i jezičnog predznanja te organizacijskih sposobnosti pojedinih učenika</a:t>
            </a:r>
          </a:p>
          <a:p>
            <a:pPr>
              <a:lnSpc>
                <a:spcPct val="120000"/>
              </a:lnSpc>
              <a:spcBef>
                <a:spcPts val="0"/>
              </a:spcBef>
            </a:pPr>
            <a:r>
              <a:rPr lang="hr-HR" sz="2400" dirty="0">
                <a:solidFill>
                  <a:srgbClr val="FF0000"/>
                </a:solidFill>
                <a:latin typeface="Calibri" panose="020F0502020204030204" pitchFamily="34" charset="0"/>
                <a:cs typeface="Calibri" panose="020F0502020204030204" pitchFamily="34" charset="0"/>
              </a:rPr>
              <a:t>3. faza odabira:</a:t>
            </a:r>
          </a:p>
          <a:p>
            <a:pPr lvl="1">
              <a:lnSpc>
                <a:spcPct val="120000"/>
              </a:lnSpc>
              <a:spcBef>
                <a:spcPts val="0"/>
              </a:spcBef>
            </a:pPr>
            <a:r>
              <a:rPr lang="hr-HR" sz="2000" dirty="0">
                <a:solidFill>
                  <a:schemeClr val="bg1"/>
                </a:solidFill>
              </a:rPr>
              <a:t>upitnik vezan uz procjenu stupnja informiranosti o projektnim aktivnostima te procjenu učenikovih društvenih i psiholoških vještina te snalaženja u novom okruženju i novonastalim situacijama</a:t>
            </a:r>
            <a:endParaRPr lang="hr-HR" sz="2000" dirty="0">
              <a:solidFill>
                <a:schemeClr val="bg1"/>
              </a:solidFill>
              <a:latin typeface="Calibri" panose="020F0502020204030204" pitchFamily="34" charset="0"/>
              <a:cs typeface="Calibri" panose="020F0502020204030204" pitchFamily="34" charset="0"/>
            </a:endParaRPr>
          </a:p>
        </p:txBody>
      </p:sp>
      <p:sp>
        <p:nvSpPr>
          <p:cNvPr id="5" name="Pravokutnik 4"/>
          <p:cNvSpPr/>
          <p:nvPr/>
        </p:nvSpPr>
        <p:spPr>
          <a:xfrm>
            <a:off x="1109368" y="4974190"/>
            <a:ext cx="10369618" cy="858761"/>
          </a:xfrm>
          <a:prstGeom prst="rect">
            <a:avLst/>
          </a:prstGeom>
        </p:spPr>
        <p:txBody>
          <a:bodyPr wrap="square">
            <a:spAutoFit/>
          </a:bodyPr>
          <a:lstStyle/>
          <a:p>
            <a:pPr algn="ctr">
              <a:lnSpc>
                <a:spcPct val="106000"/>
              </a:lnSpc>
              <a:spcAft>
                <a:spcPts val="0"/>
              </a:spcAft>
            </a:pPr>
            <a:r>
              <a:rPr lang="hr-HR"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Nakon zadnje faze selekcije povjerenstvo će formirati rang listu </a:t>
            </a:r>
            <a:r>
              <a:rPr lang="hr-HR"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odabranih</a:t>
            </a:r>
            <a:r>
              <a:rPr lang="hr-HR"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 </a:t>
            </a:r>
            <a:r>
              <a:rPr lang="hr-HR"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rezervnih</a:t>
            </a:r>
            <a:r>
              <a:rPr lang="hr-HR"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kandidata za sudjelovanje na mobilnosti.</a:t>
            </a:r>
            <a:endParaRPr lang="hr-H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00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heckerboard(across)">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heckerboard(across)">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type="title"/>
          </p:nvPr>
        </p:nvSpPr>
        <p:spPr>
          <a:xfrm>
            <a:off x="985488" y="662548"/>
            <a:ext cx="10515600" cy="1325563"/>
          </a:xfrm>
        </p:spPr>
        <p:txBody>
          <a:bodyPr>
            <a:normAutofit/>
          </a:bodyPr>
          <a:lstStyle/>
          <a:p>
            <a:r>
              <a:rPr lang="hr-HR" b="1" u="sng" cap="none" dirty="0">
                <a:solidFill>
                  <a:srgbClr val="FF0000"/>
                </a:solidFill>
                <a:latin typeface="Calibri" panose="020F0502020204030204" pitchFamily="34" charset="0"/>
                <a:cs typeface="Calibri" panose="020F0502020204030204" pitchFamily="34" charset="0"/>
              </a:rPr>
              <a:t>Obaveze odabranih sudionika (uključujući i rezervne)</a:t>
            </a:r>
            <a:r>
              <a:rPr lang="hr-HR" b="1" cap="none" dirty="0">
                <a:solidFill>
                  <a:srgbClr val="FF0000"/>
                </a:solidFill>
                <a:latin typeface="Calibri" panose="020F0502020204030204" pitchFamily="34" charset="0"/>
                <a:cs typeface="Calibri" panose="020F0502020204030204" pitchFamily="34" charset="0"/>
              </a:rPr>
              <a:t>:</a:t>
            </a:r>
          </a:p>
        </p:txBody>
      </p:sp>
      <p:sp>
        <p:nvSpPr>
          <p:cNvPr id="5" name="Rezervirano mjesto sadržaja 2"/>
          <p:cNvSpPr txBox="1">
            <a:spLocks/>
          </p:cNvSpPr>
          <p:nvPr/>
        </p:nvSpPr>
        <p:spPr>
          <a:xfrm>
            <a:off x="1314672" y="1832151"/>
            <a:ext cx="10013002" cy="397066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ct val="120000"/>
              </a:lnSpc>
              <a:spcBef>
                <a:spcPts val="0"/>
              </a:spcBef>
              <a:spcAft>
                <a:spcPts val="600"/>
              </a:spcAft>
            </a:pPr>
            <a:r>
              <a:rPr lang="hr-HR" sz="2600" dirty="0">
                <a:solidFill>
                  <a:schemeClr val="bg1"/>
                </a:solidFill>
                <a:latin typeface="Calibri" panose="020F0502020204030204" pitchFamily="34" charset="0"/>
                <a:cs typeface="Calibri" panose="020F0502020204030204" pitchFamily="34" charset="0"/>
              </a:rPr>
              <a:t>dostavljati sve potrebne podatke i dokumentaciju na zahtjev projektnog tima</a:t>
            </a:r>
          </a:p>
          <a:p>
            <a:pPr marL="457200" lvl="1" indent="-457200">
              <a:lnSpc>
                <a:spcPct val="120000"/>
              </a:lnSpc>
              <a:spcBef>
                <a:spcPts val="0"/>
              </a:spcBef>
              <a:spcAft>
                <a:spcPts val="600"/>
              </a:spcAft>
            </a:pPr>
            <a:r>
              <a:rPr lang="hr-HR" sz="2600" dirty="0">
                <a:solidFill>
                  <a:schemeClr val="bg1"/>
                </a:solidFill>
                <a:latin typeface="Calibri" panose="020F0502020204030204" pitchFamily="34" charset="0"/>
                <a:cs typeface="Calibri" panose="020F0502020204030204" pitchFamily="34" charset="0"/>
              </a:rPr>
              <a:t>prema uputama projektnog tima izvršiti sve pripremne organizacijske obaveze</a:t>
            </a:r>
          </a:p>
          <a:p>
            <a:pPr marL="457200" lvl="1" indent="-457200">
              <a:lnSpc>
                <a:spcPct val="120000"/>
              </a:lnSpc>
              <a:spcBef>
                <a:spcPts val="0"/>
              </a:spcBef>
              <a:spcAft>
                <a:spcPts val="600"/>
              </a:spcAft>
            </a:pPr>
            <a:r>
              <a:rPr lang="hr-HR" sz="2600" dirty="0">
                <a:solidFill>
                  <a:schemeClr val="bg1"/>
                </a:solidFill>
                <a:latin typeface="Calibri" panose="020F0502020204030204" pitchFamily="34" charset="0"/>
                <a:cs typeface="Calibri" panose="020F0502020204030204" pitchFamily="34" charset="0"/>
              </a:rPr>
              <a:t>sudjelovati u organizacijskim, pedagoško-kulturološkim, stručnim, informatičkim i jezičnim pripremama prije odlaska na mobilnost</a:t>
            </a:r>
          </a:p>
          <a:p>
            <a:pPr marL="457200" lvl="1" indent="-457200">
              <a:lnSpc>
                <a:spcPct val="120000"/>
              </a:lnSpc>
              <a:spcBef>
                <a:spcPts val="0"/>
              </a:spcBef>
              <a:spcAft>
                <a:spcPts val="600"/>
              </a:spcAft>
            </a:pPr>
            <a:r>
              <a:rPr lang="hr-HR" sz="2600" dirty="0">
                <a:solidFill>
                  <a:schemeClr val="bg1"/>
                </a:solidFill>
                <a:latin typeface="Calibri" panose="020F0502020204030204" pitchFamily="34" charset="0"/>
                <a:cs typeface="Calibri" panose="020F0502020204030204" pitchFamily="34" charset="0"/>
              </a:rPr>
              <a:t>sudjelovati na informativnim sastancima o tijeku pripremnih aktivnosti za odlazak na mobilnost (obavezno i za roditelje/skrbnike)</a:t>
            </a:r>
          </a:p>
          <a:p>
            <a:pPr marL="457200" lvl="1" indent="-457200">
              <a:lnSpc>
                <a:spcPct val="120000"/>
              </a:lnSpc>
              <a:spcBef>
                <a:spcPts val="0"/>
              </a:spcBef>
              <a:spcAft>
                <a:spcPts val="600"/>
              </a:spcAft>
            </a:pPr>
            <a:r>
              <a:rPr lang="hr-HR" sz="2600" dirty="0">
                <a:solidFill>
                  <a:schemeClr val="bg1"/>
                </a:solidFill>
                <a:latin typeface="Calibri" panose="020F0502020204030204" pitchFamily="34" charset="0"/>
                <a:cs typeface="Calibri" panose="020F0502020204030204" pitchFamily="34" charset="0"/>
              </a:rPr>
              <a:t>tijekom boravka na mobilnosti izvršavati sve predviđene obaveze</a:t>
            </a:r>
          </a:p>
          <a:p>
            <a:pPr marL="457200" lvl="1" indent="-457200">
              <a:lnSpc>
                <a:spcPct val="120000"/>
              </a:lnSpc>
              <a:spcBef>
                <a:spcPts val="0"/>
              </a:spcBef>
              <a:spcAft>
                <a:spcPts val="600"/>
              </a:spcAft>
            </a:pPr>
            <a:r>
              <a:rPr lang="hr-HR" sz="2600" dirty="0">
                <a:solidFill>
                  <a:schemeClr val="bg1"/>
                </a:solidFill>
                <a:latin typeface="Calibri" panose="020F0502020204030204" pitchFamily="34" charset="0"/>
                <a:cs typeface="Calibri" panose="020F0502020204030204" pitchFamily="34" charset="0"/>
              </a:rPr>
              <a:t>nakon povratka s mobilnosti ispuniti popratno izvješće</a:t>
            </a:r>
          </a:p>
          <a:p>
            <a:pPr marL="457200" lvl="1" indent="-457200">
              <a:lnSpc>
                <a:spcPct val="120000"/>
              </a:lnSpc>
              <a:spcBef>
                <a:spcPts val="0"/>
              </a:spcBef>
              <a:spcAft>
                <a:spcPts val="600"/>
              </a:spcAft>
            </a:pPr>
            <a:r>
              <a:rPr lang="hr-HR" sz="2600" dirty="0">
                <a:solidFill>
                  <a:schemeClr val="bg1"/>
                </a:solidFill>
                <a:latin typeface="Calibri" panose="020F0502020204030204" pitchFamily="34" charset="0"/>
                <a:cs typeface="Calibri" panose="020F0502020204030204" pitchFamily="34" charset="0"/>
              </a:rPr>
              <a:t>sudjelovati u događanjima vezanima uz širenje rezultata projekta</a:t>
            </a:r>
          </a:p>
          <a:p>
            <a:pPr marL="447675" indent="-447675">
              <a:lnSpc>
                <a:spcPct val="120000"/>
              </a:lnSpc>
              <a:spcBef>
                <a:spcPts val="0"/>
              </a:spcBef>
              <a:spcAft>
                <a:spcPts val="600"/>
              </a:spcAft>
            </a:pPr>
            <a:r>
              <a:rPr lang="hr-HR" sz="2600" dirty="0">
                <a:solidFill>
                  <a:schemeClr val="bg1"/>
                </a:solidFill>
                <a:latin typeface="Calibri" panose="020F0502020204030204" pitchFamily="34" charset="0"/>
                <a:cs typeface="Calibri" panose="020F0502020204030204" pitchFamily="34" charset="0"/>
              </a:rPr>
              <a:t>redovito, na zahtjev projektnog tima, popunjavati evaluacijske upitnike</a:t>
            </a:r>
          </a:p>
          <a:p>
            <a:pPr>
              <a:lnSpc>
                <a:spcPct val="100000"/>
              </a:lnSpc>
              <a:spcBef>
                <a:spcPts val="0"/>
              </a:spcBef>
              <a:spcAft>
                <a:spcPts val="1200"/>
              </a:spcAft>
            </a:pPr>
            <a:endParaRPr lang="hr-HR"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205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heckerboard(across)">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checkerboard(across)">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checkerboard(across)">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type="title"/>
          </p:nvPr>
        </p:nvSpPr>
        <p:spPr>
          <a:xfrm>
            <a:off x="767774" y="510014"/>
            <a:ext cx="10515600" cy="1325563"/>
          </a:xfrm>
        </p:spPr>
        <p:txBody>
          <a:bodyPr>
            <a:normAutofit/>
          </a:bodyPr>
          <a:lstStyle/>
          <a:p>
            <a:r>
              <a:rPr lang="hr-HR" b="1" u="sng" cap="none" dirty="0">
                <a:solidFill>
                  <a:srgbClr val="FF0000"/>
                </a:solidFill>
                <a:latin typeface="Calibri" panose="020F0502020204030204" pitchFamily="34" charset="0"/>
                <a:cs typeface="Calibri" panose="020F0502020204030204" pitchFamily="34" charset="0"/>
              </a:rPr>
              <a:t>Pripreme za učenike prije mobilnosti:</a:t>
            </a:r>
            <a:endParaRPr lang="hr-HR" b="1" cap="none" dirty="0">
              <a:solidFill>
                <a:srgbClr val="FF0000"/>
              </a:solidFill>
              <a:latin typeface="Calibri" panose="020F0502020204030204" pitchFamily="34" charset="0"/>
              <a:cs typeface="Calibri" panose="020F0502020204030204" pitchFamily="34" charset="0"/>
            </a:endParaRPr>
          </a:p>
        </p:txBody>
      </p:sp>
      <p:sp>
        <p:nvSpPr>
          <p:cNvPr id="5" name="Rezervirano mjesto sadržaja 2"/>
          <p:cNvSpPr>
            <a:spLocks noGrp="1"/>
          </p:cNvSpPr>
          <p:nvPr>
            <p:ph idx="1"/>
          </p:nvPr>
        </p:nvSpPr>
        <p:spPr>
          <a:xfrm>
            <a:off x="1156611" y="1667912"/>
            <a:ext cx="9737925" cy="4594341"/>
          </a:xfrm>
        </p:spPr>
        <p:txBody>
          <a:bodyPr>
            <a:normAutofit/>
          </a:bodyPr>
          <a:lstStyle/>
          <a:p>
            <a:r>
              <a:rPr lang="hr-HR" dirty="0">
                <a:solidFill>
                  <a:schemeClr val="bg1"/>
                </a:solidFill>
                <a:latin typeface="Calibri" panose="020F0502020204030204" pitchFamily="34" charset="0"/>
                <a:cs typeface="Calibri" panose="020F0502020204030204" pitchFamily="34" charset="0"/>
              </a:rPr>
              <a:t>u razdoblju od veljače do travnja 2024.:</a:t>
            </a:r>
          </a:p>
          <a:p>
            <a:pPr lvl="1"/>
            <a:r>
              <a:rPr lang="hr-HR" dirty="0">
                <a:solidFill>
                  <a:schemeClr val="bg1"/>
                </a:solidFill>
                <a:latin typeface="Calibri" panose="020F0502020204030204" pitchFamily="34" charset="0"/>
                <a:cs typeface="Calibri" panose="020F0502020204030204" pitchFamily="34" charset="0"/>
              </a:rPr>
              <a:t>stručne pripreme – sadržaj vezan uz predviđene sadržaje stručne prakse u inozemstvu</a:t>
            </a:r>
          </a:p>
          <a:p>
            <a:pPr lvl="1"/>
            <a:r>
              <a:rPr lang="hr-HR" dirty="0">
                <a:solidFill>
                  <a:schemeClr val="bg1"/>
                </a:solidFill>
                <a:latin typeface="Calibri" panose="020F0502020204030204" pitchFamily="34" charset="0"/>
                <a:cs typeface="Calibri" panose="020F0502020204030204" pitchFamily="34" charset="0"/>
              </a:rPr>
              <a:t>pedagoško-kulturološke pripreme</a:t>
            </a:r>
          </a:p>
          <a:p>
            <a:pPr lvl="1"/>
            <a:r>
              <a:rPr lang="hr-HR" dirty="0">
                <a:solidFill>
                  <a:schemeClr val="bg1"/>
                </a:solidFill>
                <a:latin typeface="Calibri" panose="020F0502020204030204" pitchFamily="34" charset="0"/>
                <a:cs typeface="Calibri" panose="020F0502020204030204" pitchFamily="34" charset="0"/>
              </a:rPr>
              <a:t>informatičke pripreme</a:t>
            </a:r>
          </a:p>
          <a:p>
            <a:pPr lvl="1"/>
            <a:r>
              <a:rPr lang="hr-HR" dirty="0">
                <a:solidFill>
                  <a:schemeClr val="bg1"/>
                </a:solidFill>
                <a:latin typeface="Calibri" panose="020F0502020204030204" pitchFamily="34" charset="0"/>
                <a:cs typeface="Calibri" panose="020F0502020204030204" pitchFamily="34" charset="0"/>
              </a:rPr>
              <a:t>jezične pripreme</a:t>
            </a:r>
          </a:p>
          <a:p>
            <a:pPr lvl="1"/>
            <a:r>
              <a:rPr lang="hr-HR" dirty="0">
                <a:solidFill>
                  <a:schemeClr val="bg1"/>
                </a:solidFill>
                <a:latin typeface="Calibri" panose="020F0502020204030204" pitchFamily="34" charset="0"/>
                <a:cs typeface="Calibri" panose="020F0502020204030204" pitchFamily="34" charset="0"/>
              </a:rPr>
              <a:t>organizacijske pripreme</a:t>
            </a:r>
          </a:p>
          <a:p>
            <a:pPr lvl="1"/>
            <a:r>
              <a:rPr lang="hr-HR" dirty="0">
                <a:solidFill>
                  <a:schemeClr val="bg1"/>
                </a:solidFill>
                <a:latin typeface="Calibri" panose="020F0502020204030204" pitchFamily="34" charset="0"/>
                <a:cs typeface="Calibri" panose="020F0502020204030204" pitchFamily="34" charset="0"/>
              </a:rPr>
              <a:t>financijske pripreme</a:t>
            </a:r>
          </a:p>
          <a:p>
            <a:pPr lvl="1"/>
            <a:r>
              <a:rPr lang="hr-HR" dirty="0">
                <a:solidFill>
                  <a:schemeClr val="bg1"/>
                </a:solidFill>
                <a:latin typeface="Calibri" panose="020F0502020204030204" pitchFamily="34" charset="0"/>
                <a:cs typeface="Calibri" panose="020F0502020204030204" pitchFamily="34" charset="0"/>
              </a:rPr>
              <a:t>dodatne pripreme (po potrebi)</a:t>
            </a:r>
          </a:p>
          <a:p>
            <a:endParaRPr lang="hr-HR" dirty="0"/>
          </a:p>
        </p:txBody>
      </p:sp>
    </p:spTree>
    <p:extLst>
      <p:ext uri="{BB962C8B-B14F-4D97-AF65-F5344CB8AC3E}">
        <p14:creationId xmlns:p14="http://schemas.microsoft.com/office/powerpoint/2010/main" val="296352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heckerboard(across)">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checkerboard(across)">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checkerboard(across)">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type="title"/>
          </p:nvPr>
        </p:nvSpPr>
        <p:spPr>
          <a:xfrm>
            <a:off x="872277" y="645130"/>
            <a:ext cx="10515600" cy="1325563"/>
          </a:xfrm>
        </p:spPr>
        <p:txBody>
          <a:bodyPr>
            <a:normAutofit/>
          </a:bodyPr>
          <a:lstStyle/>
          <a:p>
            <a:r>
              <a:rPr lang="hr-HR" b="1" u="sng" cap="none" dirty="0">
                <a:solidFill>
                  <a:srgbClr val="FF0000"/>
                </a:solidFill>
                <a:latin typeface="Calibri" panose="020F0502020204030204" pitchFamily="34" charset="0"/>
                <a:cs typeface="Calibri" panose="020F0502020204030204" pitchFamily="34" charset="0"/>
              </a:rPr>
              <a:t>Organizacijske obaveze učenika i roditelja/skrbnika:</a:t>
            </a:r>
            <a:endParaRPr lang="hr-HR" b="1" cap="none" dirty="0">
              <a:solidFill>
                <a:srgbClr val="FF0000"/>
              </a:solidFill>
              <a:latin typeface="Calibri" panose="020F0502020204030204" pitchFamily="34" charset="0"/>
              <a:cs typeface="Calibri" panose="020F0502020204030204" pitchFamily="34" charset="0"/>
            </a:endParaRPr>
          </a:p>
        </p:txBody>
      </p:sp>
      <p:sp>
        <p:nvSpPr>
          <p:cNvPr id="5" name="Rezervirano mjesto sadržaja 2"/>
          <p:cNvSpPr>
            <a:spLocks noGrp="1"/>
          </p:cNvSpPr>
          <p:nvPr>
            <p:ph idx="1"/>
          </p:nvPr>
        </p:nvSpPr>
        <p:spPr>
          <a:xfrm>
            <a:off x="1006711" y="1738149"/>
            <a:ext cx="10515600" cy="4351338"/>
          </a:xfrm>
        </p:spPr>
        <p:txBody>
          <a:bodyPr>
            <a:normAutofit/>
          </a:bodyPr>
          <a:lstStyle/>
          <a:p>
            <a:pPr lvl="1"/>
            <a:r>
              <a:rPr lang="hr-HR" dirty="0">
                <a:solidFill>
                  <a:schemeClr val="bg1"/>
                </a:solidFill>
                <a:latin typeface="Calibri" panose="020F0502020204030204" pitchFamily="34" charset="0"/>
                <a:cs typeface="Calibri" panose="020F0502020204030204" pitchFamily="34" charset="0"/>
              </a:rPr>
              <a:t>suglasnost roditelja/skrbnika za maloljetne sudionike prije njihova sudjelovanja u bilo kojoj aktivnosti mobilnosti</a:t>
            </a:r>
          </a:p>
          <a:p>
            <a:pPr lvl="1"/>
            <a:r>
              <a:rPr lang="hr-HR" dirty="0">
                <a:solidFill>
                  <a:schemeClr val="bg1"/>
                </a:solidFill>
                <a:latin typeface="Calibri" panose="020F0502020204030204" pitchFamily="34" charset="0"/>
                <a:cs typeface="Calibri" panose="020F0502020204030204" pitchFamily="34" charset="0"/>
              </a:rPr>
              <a:t>privole roditelja/skrbnika u vezi obrade osobnih podataka sudionika za svrhe projekta</a:t>
            </a:r>
          </a:p>
          <a:p>
            <a:pPr lvl="1"/>
            <a:r>
              <a:rPr lang="hr-HR" dirty="0">
                <a:solidFill>
                  <a:schemeClr val="bg1"/>
                </a:solidFill>
                <a:latin typeface="Calibri" panose="020F0502020204030204" pitchFamily="34" charset="0"/>
                <a:cs typeface="Calibri" panose="020F0502020204030204" pitchFamily="34" charset="0"/>
              </a:rPr>
              <a:t>ishođenje Europske kartice zdravstvenog osiguranja (EKZO)</a:t>
            </a:r>
          </a:p>
          <a:p>
            <a:pPr lvl="1"/>
            <a:r>
              <a:rPr lang="hr-HR" dirty="0">
                <a:solidFill>
                  <a:schemeClr val="bg1"/>
                </a:solidFill>
                <a:latin typeface="Calibri" panose="020F0502020204030204" pitchFamily="34" charset="0"/>
                <a:cs typeface="Calibri" panose="020F0502020204030204" pitchFamily="34" charset="0"/>
              </a:rPr>
              <a:t>dostava medicinske dokumentacije (u slučaju težih bolesti učenika)</a:t>
            </a:r>
          </a:p>
          <a:p>
            <a:pPr lvl="1"/>
            <a:r>
              <a:rPr lang="hr-HR" dirty="0">
                <a:solidFill>
                  <a:schemeClr val="bg1"/>
                </a:solidFill>
                <a:latin typeface="Calibri" panose="020F0502020204030204" pitchFamily="34" charset="0"/>
                <a:cs typeface="Calibri" panose="020F0502020204030204" pitchFamily="34" charset="0"/>
              </a:rPr>
              <a:t>životopis učenika (u </a:t>
            </a:r>
            <a:r>
              <a:rPr lang="hr-HR" dirty="0" err="1">
                <a:solidFill>
                  <a:schemeClr val="bg1"/>
                </a:solidFill>
                <a:latin typeface="Calibri" panose="020F0502020204030204" pitchFamily="34" charset="0"/>
                <a:cs typeface="Calibri" panose="020F0502020204030204" pitchFamily="34" charset="0"/>
              </a:rPr>
              <a:t>Europass</a:t>
            </a:r>
            <a:r>
              <a:rPr lang="hr-HR" dirty="0">
                <a:solidFill>
                  <a:schemeClr val="bg1"/>
                </a:solidFill>
                <a:latin typeface="Calibri" panose="020F0502020204030204" pitchFamily="34" charset="0"/>
                <a:cs typeface="Calibri" panose="020F0502020204030204" pitchFamily="34" charset="0"/>
              </a:rPr>
              <a:t> formatu)</a:t>
            </a:r>
          </a:p>
          <a:p>
            <a:pPr lvl="1"/>
            <a:r>
              <a:rPr lang="hr-HR" dirty="0">
                <a:solidFill>
                  <a:schemeClr val="bg1"/>
                </a:solidFill>
                <a:latin typeface="Calibri" panose="020F0502020204030204" pitchFamily="34" charset="0"/>
                <a:cs typeface="Calibri" panose="020F0502020204030204" pitchFamily="34" charset="0"/>
              </a:rPr>
              <a:t>potpisivanje ugovora o provedbi mobilnosti</a:t>
            </a:r>
          </a:p>
          <a:p>
            <a:pPr lvl="1"/>
            <a:r>
              <a:rPr lang="hr-HR" dirty="0">
                <a:solidFill>
                  <a:schemeClr val="bg1"/>
                </a:solidFill>
                <a:latin typeface="Calibri" panose="020F0502020204030204" pitchFamily="34" charset="0"/>
                <a:cs typeface="Calibri" panose="020F0502020204030204" pitchFamily="34" charset="0"/>
              </a:rPr>
              <a:t>ugovaranje posebnog bankovnog računa za učenike (radi isplate džeparca)</a:t>
            </a:r>
          </a:p>
          <a:p>
            <a:pPr lvl="1"/>
            <a:r>
              <a:rPr lang="hr-HR" dirty="0">
                <a:solidFill>
                  <a:schemeClr val="bg1"/>
                </a:solidFill>
                <a:latin typeface="Calibri" panose="020F0502020204030204" pitchFamily="34" charset="0"/>
                <a:cs typeface="Calibri" panose="020F0502020204030204" pitchFamily="34" charset="0"/>
              </a:rPr>
              <a:t>ostalo….</a:t>
            </a:r>
          </a:p>
          <a:p>
            <a:endParaRPr lang="hr-HR" dirty="0"/>
          </a:p>
        </p:txBody>
      </p:sp>
    </p:spTree>
    <p:extLst>
      <p:ext uri="{BB962C8B-B14F-4D97-AF65-F5344CB8AC3E}">
        <p14:creationId xmlns:p14="http://schemas.microsoft.com/office/powerpoint/2010/main" val="263725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heckerboard(across)">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checkerboard(across)">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checkerboard(across)">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ružnica">
  <a:themeElements>
    <a:clrScheme name="Kružnica">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Kružnic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užnica">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
  <TotalTime>737</TotalTime>
  <Words>723</Words>
  <Application>Microsoft Office PowerPoint</Application>
  <PresentationFormat>Široki zaslon</PresentationFormat>
  <Paragraphs>95</Paragraphs>
  <Slides>12</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12</vt:i4>
      </vt:variant>
    </vt:vector>
  </HeadingPairs>
  <TitlesOfParts>
    <vt:vector size="18" baseType="lpstr">
      <vt:lpstr>Arial</vt:lpstr>
      <vt:lpstr>Calibri</vt:lpstr>
      <vt:lpstr>Times New Roman</vt:lpstr>
      <vt:lpstr>Trebuchet MS</vt:lpstr>
      <vt:lpstr>Tw Cen MT</vt:lpstr>
      <vt:lpstr>Kružnica</vt:lpstr>
      <vt:lpstr>PowerPoint prezentacija</vt:lpstr>
      <vt:lpstr>O projektu</vt:lpstr>
      <vt:lpstr>Mobilnost učenika (Lipnik nad Bečvou, Češka)</vt:lpstr>
      <vt:lpstr>Financiranje sudjelovanja na mobilnosti:</vt:lpstr>
      <vt:lpstr>Način odabira sudionika:</vt:lpstr>
      <vt:lpstr>PowerPoint prezentacija</vt:lpstr>
      <vt:lpstr>Obaveze odabranih sudionika (uključujući i rezervne):</vt:lpstr>
      <vt:lpstr>Pripreme za učenike prije mobilnosti:</vt:lpstr>
      <vt:lpstr>Organizacijske obaveze učenika i roditelja/skrbnika:</vt:lpstr>
      <vt:lpstr>Obaveze Strukovne škole Đurđevac:</vt:lpstr>
      <vt:lpstr>Dokumentacija nakon mobilnosti:</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Pleadin</dc:creator>
  <cp:lastModifiedBy>Branko Pleadin</cp:lastModifiedBy>
  <cp:revision>137</cp:revision>
  <dcterms:created xsi:type="dcterms:W3CDTF">2018-09-18T13:23:24Z</dcterms:created>
  <dcterms:modified xsi:type="dcterms:W3CDTF">2024-01-31T14:28:17Z</dcterms:modified>
</cp:coreProperties>
</file>