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sldIdLst>
    <p:sldId id="256" r:id="rId2"/>
    <p:sldId id="260" r:id="rId3"/>
    <p:sldId id="271" r:id="rId4"/>
    <p:sldId id="277" r:id="rId5"/>
    <p:sldId id="273" r:id="rId6"/>
    <p:sldId id="275" r:id="rId7"/>
    <p:sldId id="272" r:id="rId8"/>
    <p:sldId id="274" r:id="rId9"/>
    <p:sldId id="276" r:id="rId10"/>
    <p:sldId id="263" r:id="rId11"/>
    <p:sldId id="262" r:id="rId12"/>
    <p:sldId id="265" r:id="rId13"/>
    <p:sldId id="264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5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80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78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408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82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724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23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464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1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72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9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702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16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415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48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217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16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F92D8-6044-4944-AE74-A64E3786272E}" type="datetimeFigureOut">
              <a:rPr lang="hr-HR" smtClean="0"/>
              <a:t>9.9.2021.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1593-74B0-49EF-992E-7B6040F7F3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492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5" y="288268"/>
            <a:ext cx="1811107" cy="18111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/>
          <a:stretch/>
        </p:blipFill>
        <p:spPr>
          <a:xfrm>
            <a:off x="4755387" y="4932203"/>
            <a:ext cx="6351650" cy="169260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62547" y="2534293"/>
            <a:ext cx="98575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hr-HR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KA229 projekt</a:t>
            </a:r>
          </a:p>
          <a:p>
            <a:pPr algn="ctr">
              <a:spcBef>
                <a:spcPts val="1200"/>
              </a:spcBef>
            </a:pPr>
            <a:r>
              <a:rPr lang="hr-HR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</a:t>
            </a:r>
            <a:r>
              <a:rPr lang="hr-HR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Nature</a:t>
            </a:r>
          </a:p>
        </p:txBody>
      </p:sp>
      <p:pic>
        <p:nvPicPr>
          <p:cNvPr id="6" name="Picture 2" descr="http://ss-strukovna-djurdjevac.skole.hr/upload/ss-strukovna-djurdjevac/images/static3/1757/Image/det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62" y="243871"/>
            <a:ext cx="2732310" cy="16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380709"/>
              </p:ext>
            </p:extLst>
          </p:nvPr>
        </p:nvGraphicFramePr>
        <p:xfrm>
          <a:off x="7931212" y="552681"/>
          <a:ext cx="3320964" cy="11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r:id="rId6" imgW="3733200" imgH="1244160" progId="">
                  <p:embed/>
                </p:oleObj>
              </mc:Choice>
              <mc:Fallback>
                <p:oleObj r:id="rId6" imgW="3733200" imgH="1244160" progId="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1212" y="552681"/>
                        <a:ext cx="3320964" cy="110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81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76918" y="250197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Financiranje sudjelovanja na mobilnosti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148912" y="1575760"/>
            <a:ext cx="10451914" cy="384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na mobilnosti sufinancirano je sredstvima programa Europske unije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Sudionicima mobilnosti bit će pokriveni troškovi putovanja i životni troškovi za vrijeme trajanja mobilnosti.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Višak sredstava koji ostane nakon uplate smještaja i prehrane učenika u inozemstvu škola će isplatiti sudionicima prije polaska na mobilnost.</a:t>
            </a:r>
          </a:p>
        </p:txBody>
      </p:sp>
    </p:spTree>
    <p:extLst>
      <p:ext uri="{BB962C8B-B14F-4D97-AF65-F5344CB8AC3E}">
        <p14:creationId xmlns:p14="http://schemas.microsoft.com/office/powerpoint/2010/main" val="25179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76918" y="250197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 odabira sudionika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096958" y="1300928"/>
            <a:ext cx="10353824" cy="5193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javni natječaj (objava na web stranici škole)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kriteriji: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opći uspjeh i ocjene iz prethodnog razreda (predmeti struke, strani jezik, itd.)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redovitost pohađanja nastave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odgojne mjere zbog povreda dužnosti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u izvannastavnim aktivnostima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sudjelovanje u natjecanjima u prethodnom razredu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dodatni bodovi za učenike u nepovoljnijem položaju – npr. poteškoće u učenju, ozbiljniji zdravstveni problemi, teža financijska situacija u obitelji, nezaposlenost jednog ili oba roditelja/skrbnika, neka druga vrsta poteškoća, itd. 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(prijavitelj treba ovo navesti u prijavnom obrascu kako bi se poteškoće uzele u obzir)</a:t>
            </a:r>
          </a:p>
        </p:txBody>
      </p:sp>
    </p:spTree>
    <p:extLst>
      <p:ext uri="{BB962C8B-B14F-4D97-AF65-F5344CB8AC3E}">
        <p14:creationId xmlns:p14="http://schemas.microsoft.com/office/powerpoint/2010/main" val="1996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>
          <a:xfrm>
            <a:off x="1170110" y="567746"/>
            <a:ext cx="10195882" cy="3578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bodovanje prema jasno definiranim kriterijima navedenima u natječaju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formiranje liste potencijalnih sudionika (3 - 4 učenika više od planiranog broja)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faza odabira: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procjena motivacije, zalaganja, stručnog i jezičnog predznanja te organizacijskih sposobnosti pojedinih učenika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hr-H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upitnik (ili razgovor) vezan uz procjenu stupnja informiranosti o projektnim aktivnostima te procjenu učenikovih društvenih i psiholoških vještina te snalaženja u novom okruženju i novonastalim situacijama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170110" y="4547966"/>
            <a:ext cx="10369618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zadnje faze selekcije povjerenstvo će formirati rang listu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odabranih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rezervnih</a:t>
            </a: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kandidata za sudjelovanje na mobilnosti.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hr-H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Rezervni kandidati imat će priliku sudjelovati u projektnim aktivnostima ukoliko netko od odabranih kandidata odustane ili ne ispunjava svoje obaveze.</a:t>
            </a:r>
            <a:endPara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98947" y="328752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odabranih sudionika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>
          <a:xfrm>
            <a:off x="1186815" y="1462727"/>
            <a:ext cx="10013002" cy="5086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dostavljati sve potrebne podatke i dokumentaciju na zahtjev projektnog tima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prema uputama projektnog tima izvršiti sve pripremne organizacijske obaveze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u pripremnim radionicama (tijekom cijelog projekta!!!)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na informativnim sastancima o tijeku pripremnih aktivnosti za odlazak na mobilnost (obavezno i za roditelje/skrbnike)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tijekom boravka na mobilnosti izvršavati sve predviđene obaveze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nakon povratka s mobilnosti ispuniti popratna izvješća</a:t>
            </a:r>
          </a:p>
          <a:p>
            <a:pPr marL="45720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sudjelovati u događanjima vezanima uz širenje rezultata projekta</a:t>
            </a: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redovito, na zahtjev projektnog tima, popunjavati evaluacijske upitnike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06764" y="422270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Pripremne i organizacijske radionice za učenike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479110" y="1747833"/>
            <a:ext cx="9701507" cy="426850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će organizirati i voditi članovi projektnog tima:</a:t>
            </a:r>
          </a:p>
          <a:p>
            <a:pPr lvl="1"/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 Pleadin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projektni koordinator, nastavnik elektrotehničke grupe predmeta</a:t>
            </a:r>
          </a:p>
          <a:p>
            <a:pPr lvl="1"/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Zvjezdana </a:t>
            </a:r>
            <a:r>
              <a:rPr lang="hr-H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nastavnica biologije i kemije</a:t>
            </a:r>
          </a:p>
          <a:p>
            <a:pPr lvl="1"/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Davor </a:t>
            </a:r>
            <a:r>
              <a:rPr lang="hr-H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Čižmešinkin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nastavnik praktične nastave elektrotehnike</a:t>
            </a:r>
          </a:p>
        </p:txBody>
      </p:sp>
    </p:spTree>
    <p:extLst>
      <p:ext uri="{BB962C8B-B14F-4D97-AF65-F5344CB8AC3E}">
        <p14:creationId xmlns:p14="http://schemas.microsoft.com/office/powerpoint/2010/main" val="36892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82074" y="505397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Organizacijske obaveze učenika i roditelja/skrbnika: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16508" y="1598416"/>
            <a:ext cx="10515600" cy="4802384"/>
          </a:xfrm>
        </p:spPr>
        <p:txBody>
          <a:bodyPr>
            <a:normAutofit lnSpcReduction="10000"/>
          </a:bodyPr>
          <a:lstStyle/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suglasnost roditelja/skrbnika za maloljetne sudionike prije njihova sudjelovanja u bilo kojoj aktivnosti mobilnosti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privole roditelja/skrbnika u vezi obrade osobnih podataka sudionika za svrhe projekta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ishođenje Europske kartice zdravstvenog osiguranja (EKZO)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dostava medicinske dokumentacije (u slučaju težih bolesti učenika)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životopis učenika (u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formatu)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potpisivanje ugovora o provedbi mobilnosti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ugovaranje posebnog bankovnog računa za učenike (radi isplate džeparca)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ostalo….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48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02856" y="567743"/>
            <a:ext cx="10515600" cy="1325563"/>
          </a:xfrm>
        </p:spPr>
        <p:txBody>
          <a:bodyPr>
            <a:normAutofit/>
          </a:bodyPr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Obaveze Strukovne škole Đurđevac: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037290" y="1660762"/>
            <a:ext cx="10515600" cy="4618118"/>
          </a:xfrm>
        </p:spPr>
        <p:txBody>
          <a:bodyPr>
            <a:normAutofit/>
          </a:bodyPr>
          <a:lstStyle/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popunjavanje i priprema sve potrebne dokumentacije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organiziranje priprema za učenike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ugovaranje osiguranja sudionika mobilnosti (putno zdravstveno, od nezgode, od odgovornosti)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organiziranje prijevoza, smještaja i prehrane učenika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dogovaranje sadržaja mobilnosti i kulturoloških aktivnosti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komunikacija s inozemnim partnerskim ustanovama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osiguranje pratnje učenicima i nadzora za vrijeme rada na mobilnosti</a:t>
            </a:r>
          </a:p>
          <a:p>
            <a:pPr lvl="1"/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ostalo…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2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0312" y="1048614"/>
            <a:ext cx="8826759" cy="1324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80" y="2372751"/>
            <a:ext cx="3458066" cy="312397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771634" y="4728754"/>
            <a:ext cx="570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Projektni koordinator:</a:t>
            </a:r>
          </a:p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 Pleadin</a:t>
            </a:r>
          </a:p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098 942 92 44</a:t>
            </a:r>
          </a:p>
          <a:p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branko.pleadin@gmail.com</a:t>
            </a:r>
          </a:p>
        </p:txBody>
      </p:sp>
    </p:spTree>
    <p:extLst>
      <p:ext uri="{BB962C8B-B14F-4D97-AF65-F5344CB8AC3E}">
        <p14:creationId xmlns:p14="http://schemas.microsoft.com/office/powerpoint/2010/main" val="38959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04969" y="350756"/>
            <a:ext cx="10515600" cy="1325563"/>
          </a:xfrm>
        </p:spPr>
        <p:txBody>
          <a:bodyPr/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projektu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210423" y="1551628"/>
            <a:ext cx="101046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 projekta: </a:t>
            </a:r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1.11.2019. – 31.8.2022.</a:t>
            </a:r>
          </a:p>
          <a:p>
            <a:pPr>
              <a:spcBef>
                <a:spcPts val="1200"/>
              </a:spcBef>
            </a:pPr>
            <a:r>
              <a:rPr lang="hr-HR" sz="3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Partnerske ustanove</a:t>
            </a:r>
            <a:r>
              <a:rPr lang="hr-H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Pravokutnik 1"/>
          <p:cNvSpPr/>
          <p:nvPr/>
        </p:nvSpPr>
        <p:spPr>
          <a:xfrm>
            <a:off x="4118263" y="3326382"/>
            <a:ext cx="69584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Spojená škola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 </a:t>
            </a:r>
            <a:r>
              <a:rPr lang="hr-H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(nositelj projekta)</a:t>
            </a:r>
            <a:endParaRPr lang="hr-HR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4118263" y="5038379"/>
            <a:ext cx="6958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r>
              <a:rPr lang="hr-HR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Norveška</a:t>
            </a:r>
            <a:endParaRPr lang="hr-HR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ttp://ss-strukovna-djurdjevac.skole.hr/upload/ss-strukovna-djurdjevac/images/static3/1757/Image/sv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49" y="3216834"/>
            <a:ext cx="1871330" cy="11448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s-strukovna-djurdjevac.skole.hr/upload/ss-strukovna-djurdjevac/images/static3/1758/Image/norw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49" y="4714197"/>
            <a:ext cx="1890138" cy="11118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2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25405" y="294982"/>
            <a:ext cx="10515600" cy="1325563"/>
          </a:xfrm>
        </p:spPr>
        <p:txBody>
          <a:bodyPr/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Ciljevi projekta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330859" y="1434894"/>
            <a:ext cx="101046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podizanje razine svijesti učenika o potrebi zaštite okoliša i suživotu s prirodom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povećanje motivacije učenika strukovnih škola za nastavu kroz </a:t>
            </a:r>
            <a:r>
              <a:rPr lang="hr-HR" sz="2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međupredmetnu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korelaciju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međudisciplinarni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pristup u povezivanju strukovnih i općeobrazovnih predmeta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poboljšanje jezičnih vještina (vokabular, slušanje, pisanje, čitanje i govor)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poboljšanje digitalnih kompetencija (online komunikacija, izrada digitalnih prezentacijskih materijala, itd.)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socijalnih vještina kroz suradnju i timski rad (također u </a:t>
            </a:r>
            <a:r>
              <a:rPr lang="hr-HR" sz="23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multikulturalnom</a:t>
            </a: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kontekstu)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kritičkog mišljenja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poduzetničkih kompetencija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širenje kulturoloških horizonta naših učenika</a:t>
            </a:r>
          </a:p>
        </p:txBody>
      </p:sp>
    </p:spTree>
    <p:extLst>
      <p:ext uri="{BB962C8B-B14F-4D97-AF65-F5344CB8AC3E}">
        <p14:creationId xmlns:p14="http://schemas.microsoft.com/office/powerpoint/2010/main" val="25094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2372" y="1918561"/>
            <a:ext cx="9905999" cy="354171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ekonomist (2.c)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Lovorka Kučinić</a:t>
            </a: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tehničar za računalstvo (3.b)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Branka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Šestak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instalater grijanja i klimatizacije (3.e)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Lucija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Fosić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pediker (3.f)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Lucija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Jaković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kuhar, konobar (3.h)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razrednik: Danijel Moslavac</a:t>
            </a:r>
          </a:p>
          <a:p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tehničar za računalstvo (4.b) </a:t>
            </a:r>
            <a:r>
              <a:rPr lang="hr-H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razrednica: Ivanka </a:t>
            </a:r>
            <a:r>
              <a:rPr lang="hr-H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Brček</a:t>
            </a:r>
            <a:endParaRPr lang="hr-H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25405" y="294982"/>
            <a:ext cx="10515600" cy="1325563"/>
          </a:xfrm>
        </p:spPr>
        <p:txBody>
          <a:bodyPr/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Predviđena zanimanja i razredni odjeli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049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052669" y="262879"/>
            <a:ext cx="10515600" cy="1325563"/>
          </a:xfrm>
        </p:spPr>
        <p:txBody>
          <a:bodyPr/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Projektne aktivnosti</a:t>
            </a:r>
            <a:r>
              <a:rPr lang="hr-HR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258123" y="1370233"/>
            <a:ext cx="101046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međusobna suradnja učenika svih triju škola 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(online i tijekom zajedničkih mobilnosti)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za odabrane učenike (1-2 sata tjedno kao izvannastavna aktivnost)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aktivnosti za očuvanje okoliša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primjena mjera energetske učinkovitosti i praćenja potrošnje energije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upoznavanje s mogućnostima primjene ekološki čistih izvora energije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primjena prirodnih preparata i sastojaka u svakodnevnom životu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komunikacija s učenicima drugih škola (online platforma, Skype, forum, itd.)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izrada digitalnih materijala (prezentacija škole i učenika učenicima drugih škola, izrada web stranice, promotivni materijali projekta, plakati, itd.)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22027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73661" y="757169"/>
            <a:ext cx="40292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hr-H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 učenika i nastavnika</a:t>
            </a:r>
          </a:p>
          <a:p>
            <a:pPr marL="800100" lvl="1" indent="-3429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Đurđevac, Hrvatska </a:t>
            </a:r>
          </a:p>
          <a:p>
            <a:pPr marL="800100" lvl="1" indent="-3429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 </a:t>
            </a:r>
          </a:p>
          <a:p>
            <a:pPr marL="800100" lvl="1" indent="-3429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Norveška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80379"/>
              </p:ext>
            </p:extLst>
          </p:nvPr>
        </p:nvGraphicFramePr>
        <p:xfrm>
          <a:off x="5066557" y="0"/>
          <a:ext cx="712544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r:id="rId3" imgW="9421920" imgH="9091800" progId="">
                  <p:embed/>
                </p:oleObj>
              </mc:Choice>
              <mc:Fallback>
                <p:oleObj r:id="rId3" imgW="9421920" imgH="9091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6557" y="0"/>
                        <a:ext cx="712544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9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925305" y="0"/>
            <a:ext cx="10515600" cy="1325563"/>
          </a:xfrm>
        </p:spPr>
        <p:txBody>
          <a:bodyPr/>
          <a:lstStyle/>
          <a:p>
            <a:r>
              <a:rPr lang="hr-HR" b="1" u="sng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Mobilnosti učenika i nastavnika</a:t>
            </a:r>
            <a:endParaRPr lang="hr-HR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925305" y="1039287"/>
            <a:ext cx="10761597" cy="5546240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Đurđevac, Hrvatska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trajanje: tjedan dana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sudionici: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učenika i 3 nastavnika Strukovne škole Đurđevac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učenika i 1 nastavnik Spojene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nastavnika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 mobilnosti: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na temu uštede energije i primjene obnovljivih izvora energije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 zaštićenim prirodnim lokacijama i postrojenjima koja iskorištavaju obnovljive izvore energije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vezane uz proizvodnju i korištenje prirodnih sastojaka (hrana, kozmetika, itd.)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izleti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07" y="650348"/>
            <a:ext cx="1818410" cy="181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>
            <a:spLocks noGrp="1"/>
          </p:cNvSpPr>
          <p:nvPr>
            <p:ph idx="1"/>
          </p:nvPr>
        </p:nvSpPr>
        <p:spPr>
          <a:xfrm>
            <a:off x="988245" y="1039385"/>
            <a:ext cx="10515600" cy="4924997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Slovačka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trajanje: tjedan dana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sudionici: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učenika i 3 nastavnika Spojene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nastavnika Strukovne škole Đurđevac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nastavnika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 mobilnosti: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razmjena ideja i savjeta o tijeku provedbe projektnih aktivnosti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tradicionalnih zanata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i posjeti zaštićenim prirodnim lokacijama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izleti</a:t>
            </a:r>
            <a:endParaRPr lang="hr-H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http://ss-strukovna-djurdjevac.skole.hr/upload/ss-strukovna-djurdjevac/images/static3/1757/Image/de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55" y="521425"/>
            <a:ext cx="35337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988245" y="1039385"/>
            <a:ext cx="10515600" cy="5335289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r>
              <a:rPr lang="hr-H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Norveška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hr-H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trajanje: tjedan dana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sudionici:</a:t>
            </a: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učenika i 4 nastavnika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Soloer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vgs</a:t>
            </a: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Sønsterud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nastavnika Spojene škole </a:t>
            </a:r>
            <a:r>
              <a:rPr lang="hr-HR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Detva</a:t>
            </a:r>
            <a:endParaRPr lang="hr-H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4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učenika i 2 nastavnika Strukovne škole Đurđevac</a:t>
            </a:r>
          </a:p>
          <a:p>
            <a:pPr marL="914400" lvl="3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 mobilnosti: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radionice vezane uz život u prirodi i s prirodom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kampiranje i boravak u prirodi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posjeti muzejima</a:t>
            </a:r>
          </a:p>
          <a:p>
            <a:pPr marL="1485900" lvl="4" indent="-342900">
              <a:lnSpc>
                <a:spcPct val="100000"/>
              </a:lnSpc>
              <a:spcBef>
                <a:spcPts val="0"/>
              </a:spcBef>
            </a:pPr>
            <a:r>
              <a:rPr lang="hr-HR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izleti</a:t>
            </a:r>
            <a:endParaRPr lang="hr-HR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edmark fylkeskommun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0" name="Picture 4" descr="http://ss-strukovna-djurdjevac.skole.hr/upload/ss-strukovna-djurdjevac/images/static3/1758/Image/hed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861" y="870858"/>
            <a:ext cx="2571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98451"/>
              </p:ext>
            </p:extLst>
          </p:nvPr>
        </p:nvGraphicFramePr>
        <p:xfrm>
          <a:off x="7557861" y="1750423"/>
          <a:ext cx="2660802" cy="88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4" imgW="3733200" imgH="1244160" progId="">
                  <p:embed/>
                </p:oleObj>
              </mc:Choice>
              <mc:Fallback>
                <p:oleObj r:id="rId4" imgW="3733200" imgH="1244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7861" y="1750423"/>
                        <a:ext cx="2660802" cy="886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9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662</TotalTime>
  <Words>1064</Words>
  <Application>Microsoft Office PowerPoint</Application>
  <PresentationFormat>Široki zaslon</PresentationFormat>
  <Paragraphs>134</Paragraphs>
  <Slides>17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0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Tw Cen MT</vt:lpstr>
      <vt:lpstr>Kružnica</vt:lpstr>
      <vt:lpstr>PowerPoint prezentacija</vt:lpstr>
      <vt:lpstr>O projektu:</vt:lpstr>
      <vt:lpstr>Ciljevi projekta:</vt:lpstr>
      <vt:lpstr>Predviđena zanimanja i razredni odjeli:</vt:lpstr>
      <vt:lpstr>Projektne aktivnosti:</vt:lpstr>
      <vt:lpstr>PowerPoint prezentacija</vt:lpstr>
      <vt:lpstr>Mobilnosti učenika i nastavnika</vt:lpstr>
      <vt:lpstr>PowerPoint prezentacija</vt:lpstr>
      <vt:lpstr>PowerPoint prezentacija</vt:lpstr>
      <vt:lpstr>Financiranje sudjelovanja na mobilnosti:</vt:lpstr>
      <vt:lpstr>Način odabira sudionika:</vt:lpstr>
      <vt:lpstr>PowerPoint prezentacija</vt:lpstr>
      <vt:lpstr>Obaveze odabranih sudionika:</vt:lpstr>
      <vt:lpstr>Pripremne i organizacijske radionice za učenike</vt:lpstr>
      <vt:lpstr>Organizacijske obaveze učenika i roditelja/skrbnika:</vt:lpstr>
      <vt:lpstr>Obaveze Strukovne škole Đurđevac: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Pleadin</dc:creator>
  <cp:lastModifiedBy>Branko Pleadin</cp:lastModifiedBy>
  <cp:revision>79</cp:revision>
  <dcterms:created xsi:type="dcterms:W3CDTF">2018-09-18T13:23:24Z</dcterms:created>
  <dcterms:modified xsi:type="dcterms:W3CDTF">2021-09-09T17:32:20Z</dcterms:modified>
</cp:coreProperties>
</file>